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1"/>
  </p:notesMasterIdLst>
  <p:sldIdLst>
    <p:sldId id="257" r:id="rId5"/>
    <p:sldId id="259" r:id="rId6"/>
    <p:sldId id="265" r:id="rId7"/>
    <p:sldId id="273" r:id="rId8"/>
    <p:sldId id="274" r:id="rId9"/>
    <p:sldId id="275" r:id="rId10"/>
    <p:sldId id="277" r:id="rId11"/>
    <p:sldId id="278" r:id="rId12"/>
    <p:sldId id="267" r:id="rId13"/>
    <p:sldId id="280" r:id="rId14"/>
    <p:sldId id="339" r:id="rId15"/>
    <p:sldId id="434" r:id="rId16"/>
    <p:sldId id="435" r:id="rId17"/>
    <p:sldId id="432" r:id="rId18"/>
    <p:sldId id="297" r:id="rId19"/>
    <p:sldId id="272" r:id="rId20"/>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61" autoAdjust="0"/>
    <p:restoredTop sz="94660"/>
  </p:normalViewPr>
  <p:slideViewPr>
    <p:cSldViewPr snapToGrid="0">
      <p:cViewPr varScale="1">
        <p:scale>
          <a:sx n="115" d="100"/>
          <a:sy n="115" d="100"/>
        </p:scale>
        <p:origin x="2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B0722B5-BC7A-4901-998B-F454A885DD2C}"/>
              </a:ext>
            </a:extLst>
          </p:cNvPr>
          <p:cNvSpPr>
            <a:spLocks noGrp="1"/>
          </p:cNvSpPr>
          <p:nvPr>
            <p:ph type="hdr" sz="quarter"/>
          </p:nvPr>
        </p:nvSpPr>
        <p:spPr>
          <a:xfrm>
            <a:off x="0" y="0"/>
            <a:ext cx="3038475" cy="466725"/>
          </a:xfrm>
          <a:prstGeom prst="rect">
            <a:avLst/>
          </a:prstGeom>
        </p:spPr>
        <p:txBody>
          <a:bodyPr vert="horz" lIns="91294" tIns="45647" rIns="91294" bIns="45647"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E4278818-062D-4159-B9E8-255AD9D7E655}"/>
              </a:ext>
            </a:extLst>
          </p:cNvPr>
          <p:cNvSpPr>
            <a:spLocks noGrp="1"/>
          </p:cNvSpPr>
          <p:nvPr>
            <p:ph type="dt" idx="1"/>
          </p:nvPr>
        </p:nvSpPr>
        <p:spPr>
          <a:xfrm>
            <a:off x="3970338" y="0"/>
            <a:ext cx="3038475" cy="466725"/>
          </a:xfrm>
          <a:prstGeom prst="rect">
            <a:avLst/>
          </a:prstGeom>
        </p:spPr>
        <p:txBody>
          <a:bodyPr vert="horz" lIns="91294" tIns="45647" rIns="91294" bIns="45647" rtlCol="0"/>
          <a:lstStyle>
            <a:lvl1pPr algn="r">
              <a:defRPr sz="1200"/>
            </a:lvl1pPr>
          </a:lstStyle>
          <a:p>
            <a:pPr>
              <a:defRPr/>
            </a:pPr>
            <a:fld id="{AA2F95D9-DF25-4B1B-808D-A7542D6A4FDB}" type="datetimeFigureOut">
              <a:rPr lang="en-US"/>
              <a:pPr>
                <a:defRPr/>
              </a:pPr>
              <a:t>6/27/2019</a:t>
            </a:fld>
            <a:endParaRPr lang="en-US" dirty="0"/>
          </a:p>
        </p:txBody>
      </p:sp>
      <p:sp>
        <p:nvSpPr>
          <p:cNvPr id="4" name="Slide Image Placeholder 3">
            <a:extLst>
              <a:ext uri="{FF2B5EF4-FFF2-40B4-BE49-F238E27FC236}">
                <a16:creationId xmlns:a16="http://schemas.microsoft.com/office/drawing/2014/main" id="{56DD66E7-2017-46DB-B9F3-99D0D40A24AE}"/>
              </a:ext>
            </a:extLst>
          </p:cNvPr>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294" tIns="45647" rIns="91294" bIns="45647" rtlCol="0" anchor="ctr"/>
          <a:lstStyle/>
          <a:p>
            <a:pPr lvl="0"/>
            <a:endParaRPr lang="en-US" noProof="0" dirty="0"/>
          </a:p>
        </p:txBody>
      </p:sp>
      <p:sp>
        <p:nvSpPr>
          <p:cNvPr id="5" name="Notes Placeholder 4">
            <a:extLst>
              <a:ext uri="{FF2B5EF4-FFF2-40B4-BE49-F238E27FC236}">
                <a16:creationId xmlns:a16="http://schemas.microsoft.com/office/drawing/2014/main" id="{B803EF2A-DA2F-40E7-8FC9-E52C622E7D05}"/>
              </a:ext>
            </a:extLst>
          </p:cNvPr>
          <p:cNvSpPr>
            <a:spLocks noGrp="1"/>
          </p:cNvSpPr>
          <p:nvPr>
            <p:ph type="body" sz="quarter" idx="3"/>
          </p:nvPr>
        </p:nvSpPr>
        <p:spPr>
          <a:xfrm>
            <a:off x="700088" y="4473575"/>
            <a:ext cx="5610225" cy="3660775"/>
          </a:xfrm>
          <a:prstGeom prst="rect">
            <a:avLst/>
          </a:prstGeom>
        </p:spPr>
        <p:txBody>
          <a:bodyPr vert="horz" lIns="91294" tIns="45647" rIns="91294" bIns="45647"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7034874F-7EB0-4120-A19F-4C8108BD6D09}"/>
              </a:ext>
            </a:extLst>
          </p:cNvPr>
          <p:cNvSpPr>
            <a:spLocks noGrp="1"/>
          </p:cNvSpPr>
          <p:nvPr>
            <p:ph type="ftr" sz="quarter" idx="4"/>
          </p:nvPr>
        </p:nvSpPr>
        <p:spPr>
          <a:xfrm>
            <a:off x="0" y="8829675"/>
            <a:ext cx="3038475" cy="466725"/>
          </a:xfrm>
          <a:prstGeom prst="rect">
            <a:avLst/>
          </a:prstGeom>
        </p:spPr>
        <p:txBody>
          <a:bodyPr vert="horz" lIns="91294" tIns="45647" rIns="91294" bIns="45647"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B47554DD-45F7-4EFC-A51D-BB5038FA9E7F}"/>
              </a:ext>
            </a:extLst>
          </p:cNvPr>
          <p:cNvSpPr>
            <a:spLocks noGrp="1"/>
          </p:cNvSpPr>
          <p:nvPr>
            <p:ph type="sldNum" sz="quarter" idx="5"/>
          </p:nvPr>
        </p:nvSpPr>
        <p:spPr>
          <a:xfrm>
            <a:off x="3970338" y="8829675"/>
            <a:ext cx="3038475" cy="466725"/>
          </a:xfrm>
          <a:prstGeom prst="rect">
            <a:avLst/>
          </a:prstGeom>
        </p:spPr>
        <p:txBody>
          <a:bodyPr vert="horz" lIns="91294" tIns="45647" rIns="91294" bIns="45647" rtlCol="0" anchor="b"/>
          <a:lstStyle>
            <a:lvl1pPr algn="r">
              <a:defRPr sz="1200"/>
            </a:lvl1pPr>
          </a:lstStyle>
          <a:p>
            <a:pPr>
              <a:defRPr/>
            </a:pPr>
            <a:fld id="{D705EA60-64B9-4456-A851-0512D7A9DCB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1946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2E593D6-7398-4128-8197-B3D54E6F4352}" type="slidenum">
              <a:rPr lang="en-US" altLang="en-US" smtClean="0"/>
              <a:pPr/>
              <a:t>13</a:t>
            </a:fld>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1C9C9D5-BF9F-4843-95B5-F9AB4F06FB51}"/>
              </a:ext>
            </a:extLst>
          </p:cNvPr>
          <p:cNvSpPr>
            <a:spLocks noChangeArrowheads="1"/>
          </p:cNvSpPr>
          <p:nvPr/>
        </p:nvSpPr>
        <p:spPr bwMode="auto">
          <a:xfrm>
            <a:off x="0" y="0"/>
            <a:ext cx="12192000" cy="6858000"/>
          </a:xfrm>
          <a:prstGeom prst="rect">
            <a:avLst/>
          </a:prstGeom>
          <a:solidFill>
            <a:srgbClr val="296EB8">
              <a:alpha val="45882"/>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fontAlgn="auto" hangingPunct="1">
              <a:spcBef>
                <a:spcPts val="0"/>
              </a:spcBef>
              <a:spcAft>
                <a:spcPts val="0"/>
              </a:spcAft>
              <a:defRPr/>
            </a:pPr>
            <a:endParaRPr lang="en-US" altLang="en-US" dirty="0">
              <a:solidFill>
                <a:srgbClr val="FFFFFF"/>
              </a:solidFill>
            </a:endParaRPr>
          </a:p>
        </p:txBody>
      </p:sp>
      <p:pic>
        <p:nvPicPr>
          <p:cNvPr id="5" name="Picture 7" descr="Providence 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6400" y="2286000"/>
            <a:ext cx="2654300"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8"/>
          <p:cNvGrpSpPr>
            <a:grpSpLocks/>
          </p:cNvGrpSpPr>
          <p:nvPr/>
        </p:nvGrpSpPr>
        <p:grpSpPr bwMode="auto">
          <a:xfrm>
            <a:off x="446088" y="4965700"/>
            <a:ext cx="4976812" cy="50800"/>
            <a:chOff x="799541" y="5015767"/>
            <a:chExt cx="3732778" cy="50803"/>
          </a:xfrm>
        </p:grpSpPr>
        <p:sp>
          <p:nvSpPr>
            <p:cNvPr id="7" name="Rectangle 6">
              <a:extLst>
                <a:ext uri="{FF2B5EF4-FFF2-40B4-BE49-F238E27FC236}">
                  <a16:creationId xmlns:a16="http://schemas.microsoft.com/office/drawing/2014/main" id="{3DE708C6-6B68-46AA-9AEE-2E72CF30056C}"/>
                </a:ext>
              </a:extLst>
            </p:cNvPr>
            <p:cNvSpPr/>
            <p:nvPr userDrawn="1"/>
          </p:nvSpPr>
          <p:spPr>
            <a:xfrm flipV="1">
              <a:off x="799541" y="5015767"/>
              <a:ext cx="1156149" cy="50803"/>
            </a:xfrm>
            <a:prstGeom prst="rect">
              <a:avLst/>
            </a:prstGeom>
            <a:solidFill>
              <a:srgbClr val="8E002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Rectangle 7">
              <a:extLst>
                <a:ext uri="{FF2B5EF4-FFF2-40B4-BE49-F238E27FC236}">
                  <a16:creationId xmlns:a16="http://schemas.microsoft.com/office/drawing/2014/main" id="{404E70E9-B3EA-4D76-9A6B-918829B32372}"/>
                </a:ext>
              </a:extLst>
            </p:cNvPr>
            <p:cNvSpPr/>
            <p:nvPr userDrawn="1"/>
          </p:nvSpPr>
          <p:spPr>
            <a:xfrm>
              <a:off x="1969978" y="5015767"/>
              <a:ext cx="923967" cy="50803"/>
            </a:xfrm>
            <a:prstGeom prst="rect">
              <a:avLst/>
            </a:prstGeom>
            <a:solidFill>
              <a:srgbClr val="95C4F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9" name="Rectangle 8">
              <a:extLst>
                <a:ext uri="{FF2B5EF4-FFF2-40B4-BE49-F238E27FC236}">
                  <a16:creationId xmlns:a16="http://schemas.microsoft.com/office/drawing/2014/main" id="{A709749E-DA40-4A5E-8D47-656B62B88AAD}"/>
                </a:ext>
              </a:extLst>
            </p:cNvPr>
            <p:cNvSpPr/>
            <p:nvPr userDrawn="1"/>
          </p:nvSpPr>
          <p:spPr>
            <a:xfrm>
              <a:off x="2893945" y="5015767"/>
              <a:ext cx="709645" cy="50803"/>
            </a:xfrm>
            <a:prstGeom prst="rect">
              <a:avLst/>
            </a:prstGeom>
            <a:solidFill>
              <a:srgbClr val="14316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0" name="Rectangle 9">
              <a:extLst>
                <a:ext uri="{FF2B5EF4-FFF2-40B4-BE49-F238E27FC236}">
                  <a16:creationId xmlns:a16="http://schemas.microsoft.com/office/drawing/2014/main" id="{347A9FC2-D0C2-46A6-8018-DB1D8992379F}"/>
                </a:ext>
              </a:extLst>
            </p:cNvPr>
            <p:cNvSpPr/>
            <p:nvPr userDrawn="1"/>
          </p:nvSpPr>
          <p:spPr>
            <a:xfrm>
              <a:off x="3603589" y="5015767"/>
              <a:ext cx="928730" cy="50803"/>
            </a:xfrm>
            <a:prstGeom prst="rect">
              <a:avLst/>
            </a:prstGeom>
            <a:solidFill>
              <a:srgbClr val="BFC7C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2" name="Title 1"/>
          <p:cNvSpPr>
            <a:spLocks noGrp="1"/>
          </p:cNvSpPr>
          <p:nvPr>
            <p:ph type="ctrTitle"/>
          </p:nvPr>
        </p:nvSpPr>
        <p:spPr>
          <a:xfrm>
            <a:off x="406400" y="3352800"/>
            <a:ext cx="10363200" cy="1470025"/>
          </a:xfrm>
        </p:spPr>
        <p:txBody>
          <a:bodyPr/>
          <a:lstStyle>
            <a:lvl1pPr algn="l">
              <a:defRPr>
                <a:solidFill>
                  <a:schemeClr val="bg1"/>
                </a:solidFill>
                <a:latin typeface="Arial Narrow" panose="020B060602020203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406400" y="4953000"/>
            <a:ext cx="8534400" cy="1371600"/>
          </a:xfrm>
        </p:spPr>
        <p:txBody>
          <a:bodyPr/>
          <a:lstStyle>
            <a:lvl1pPr marL="0" indent="0" algn="l">
              <a:buNone/>
              <a:defRPr>
                <a:solidFill>
                  <a:srgbClr val="16376F"/>
                </a:solidFill>
                <a:latin typeface="Arial Narrow" panose="020B0606020202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Date Placeholder 3">
            <a:extLst>
              <a:ext uri="{FF2B5EF4-FFF2-40B4-BE49-F238E27FC236}">
                <a16:creationId xmlns:a16="http://schemas.microsoft.com/office/drawing/2014/main" id="{AB0D19A3-C663-45FE-843C-D94E99C871CE}"/>
              </a:ext>
            </a:extLst>
          </p:cNvPr>
          <p:cNvSpPr>
            <a:spLocks noGrp="1"/>
          </p:cNvSpPr>
          <p:nvPr>
            <p:ph type="dt" sz="half" idx="10"/>
          </p:nvPr>
        </p:nvSpPr>
        <p:spPr/>
        <p:txBody>
          <a:bodyPr/>
          <a:lstStyle>
            <a:lvl1pPr>
              <a:defRPr/>
            </a:lvl1pPr>
          </a:lstStyle>
          <a:p>
            <a:pPr>
              <a:defRPr/>
            </a:pPr>
            <a:fld id="{10B952DE-FA5E-4EFD-A42C-A84275DC51D5}" type="datetime1">
              <a:rPr lang="en-US"/>
              <a:pPr>
                <a:defRPr/>
              </a:pPr>
              <a:t>6/27/2019</a:t>
            </a:fld>
            <a:endParaRPr lang="en-US" dirty="0"/>
          </a:p>
        </p:txBody>
      </p:sp>
      <p:sp>
        <p:nvSpPr>
          <p:cNvPr id="12" name="Footer Placeholder 4">
            <a:extLst>
              <a:ext uri="{FF2B5EF4-FFF2-40B4-BE49-F238E27FC236}">
                <a16:creationId xmlns:a16="http://schemas.microsoft.com/office/drawing/2014/main" id="{D69E9F2D-5AFD-4172-BC91-BCCA4A35EB5F}"/>
              </a:ext>
            </a:extLst>
          </p:cNvPr>
          <p:cNvSpPr>
            <a:spLocks noGrp="1"/>
          </p:cNvSpPr>
          <p:nvPr>
            <p:ph type="ftr" sz="quarter" idx="11"/>
          </p:nvPr>
        </p:nvSpPr>
        <p:spPr/>
        <p:txBody>
          <a:bodyPr/>
          <a:lstStyle>
            <a:lvl1pPr>
              <a:defRPr/>
            </a:lvl1pPr>
          </a:lstStyle>
          <a:p>
            <a:pPr>
              <a:defRPr/>
            </a:pPr>
            <a:endParaRPr lang="en-US"/>
          </a:p>
        </p:txBody>
      </p:sp>
      <p:sp>
        <p:nvSpPr>
          <p:cNvPr id="13" name="Slide Number Placeholder 5">
            <a:extLst>
              <a:ext uri="{FF2B5EF4-FFF2-40B4-BE49-F238E27FC236}">
                <a16:creationId xmlns:a16="http://schemas.microsoft.com/office/drawing/2014/main" id="{E74A9046-F3C2-43A5-AB56-B0CA015DFC30}"/>
              </a:ext>
            </a:extLst>
          </p:cNvPr>
          <p:cNvSpPr>
            <a:spLocks noGrp="1"/>
          </p:cNvSpPr>
          <p:nvPr>
            <p:ph type="sldNum" sz="quarter" idx="12"/>
          </p:nvPr>
        </p:nvSpPr>
        <p:spPr/>
        <p:txBody>
          <a:bodyPr/>
          <a:lstStyle>
            <a:lvl1pPr>
              <a:defRPr/>
            </a:lvl1pPr>
          </a:lstStyle>
          <a:p>
            <a:pPr>
              <a:defRPr/>
            </a:pPr>
            <a:fld id="{58172E39-C243-4515-8C34-1DAF3C07BE82}" type="slidenum">
              <a:rPr lang="en-US"/>
              <a:pPr>
                <a:defRPr/>
              </a:pPr>
              <a:t>‹#›</a:t>
            </a:fld>
            <a:endParaRPr lang="en-US" dirty="0"/>
          </a:p>
        </p:txBody>
      </p:sp>
    </p:spTree>
    <p:extLst>
      <p:ext uri="{BB962C8B-B14F-4D97-AF65-F5344CB8AC3E}">
        <p14:creationId xmlns:p14="http://schemas.microsoft.com/office/powerpoint/2010/main" val="3409370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8B488ED-6825-4D4F-98CC-A0EBA0F924A8}"/>
              </a:ext>
            </a:extLst>
          </p:cNvPr>
          <p:cNvCxnSpPr/>
          <p:nvPr/>
        </p:nvCxnSpPr>
        <p:spPr>
          <a:xfrm>
            <a:off x="711200" y="914400"/>
            <a:ext cx="114808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58400" y="6267450"/>
            <a:ext cx="1328738"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09600" y="274638"/>
            <a:ext cx="10972800" cy="563562"/>
          </a:xfrm>
        </p:spPr>
        <p:txBody>
          <a:bodyPr>
            <a:normAutofit/>
          </a:bodyPr>
          <a:lstStyle>
            <a:lvl1pPr algn="l">
              <a:defRPr sz="3200" b="1">
                <a:solidFill>
                  <a:srgbClr val="16376F"/>
                </a:solidFill>
                <a:latin typeface="Arial Narrow" panose="020B060602020203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609600" y="914401"/>
            <a:ext cx="10972800" cy="4525963"/>
          </a:xfrm>
        </p:spPr>
        <p:txBody>
          <a:bodyPr/>
          <a:lstStyle>
            <a:lvl1pPr>
              <a:defRPr sz="2400">
                <a:latin typeface="Arial Narrow" panose="020B0606020202030204" pitchFamily="34" charset="0"/>
              </a:defRPr>
            </a:lvl1pPr>
            <a:lvl2pPr>
              <a:defRPr sz="2000">
                <a:latin typeface="Arial Narrow" panose="020B0606020202030204" pitchFamily="34" charset="0"/>
              </a:defRPr>
            </a:lvl2pPr>
            <a:lvl3pPr>
              <a:defRPr sz="1800">
                <a:latin typeface="Arial Narrow" panose="020B0606020202030204" pitchFamily="34" charset="0"/>
              </a:defRPr>
            </a:lvl3pPr>
            <a:lvl4pPr>
              <a:defRPr sz="1600">
                <a:latin typeface="Arial Narrow" panose="020B0606020202030204" pitchFamily="34" charset="0"/>
              </a:defRPr>
            </a:lvl4pPr>
            <a:lvl5pPr>
              <a:defRPr sz="1400">
                <a:latin typeface="Arial Narrow" panose="020B0606020202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a:extLst>
              <a:ext uri="{FF2B5EF4-FFF2-40B4-BE49-F238E27FC236}">
                <a16:creationId xmlns:a16="http://schemas.microsoft.com/office/drawing/2014/main" id="{3AB467FA-7475-4D27-A320-053D623325B0}"/>
              </a:ext>
            </a:extLst>
          </p:cNvPr>
          <p:cNvSpPr>
            <a:spLocks noGrp="1"/>
          </p:cNvSpPr>
          <p:nvPr>
            <p:ph type="dt" sz="half" idx="10"/>
          </p:nvPr>
        </p:nvSpPr>
        <p:spPr/>
        <p:txBody>
          <a:bodyPr/>
          <a:lstStyle>
            <a:lvl1pPr>
              <a:defRPr/>
            </a:lvl1pPr>
          </a:lstStyle>
          <a:p>
            <a:pPr>
              <a:defRPr/>
            </a:pPr>
            <a:fld id="{DCF73F86-B333-472C-9FE9-794BBCFE1849}" type="datetime1">
              <a:rPr lang="en-US"/>
              <a:pPr>
                <a:defRPr/>
              </a:pPr>
              <a:t>6/27/2019</a:t>
            </a:fld>
            <a:endParaRPr lang="en-US" dirty="0"/>
          </a:p>
        </p:txBody>
      </p:sp>
      <p:sp>
        <p:nvSpPr>
          <p:cNvPr id="7" name="Footer Placeholder 4">
            <a:extLst>
              <a:ext uri="{FF2B5EF4-FFF2-40B4-BE49-F238E27FC236}">
                <a16:creationId xmlns:a16="http://schemas.microsoft.com/office/drawing/2014/main" id="{D3CD60A4-B522-4C2D-AFA5-77A2F4CA9376}"/>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8778579A-B7D4-4033-AFB3-AC8ECBFF3951}"/>
              </a:ext>
            </a:extLst>
          </p:cNvPr>
          <p:cNvSpPr>
            <a:spLocks noGrp="1"/>
          </p:cNvSpPr>
          <p:nvPr>
            <p:ph type="sldNum" sz="quarter" idx="12"/>
          </p:nvPr>
        </p:nvSpPr>
        <p:spPr/>
        <p:txBody>
          <a:bodyPr/>
          <a:lstStyle>
            <a:lvl1pPr>
              <a:defRPr/>
            </a:lvl1pPr>
          </a:lstStyle>
          <a:p>
            <a:pPr>
              <a:defRPr/>
            </a:pPr>
            <a:fld id="{B2CE44A7-6227-4577-8BCC-675D8A831EA6}" type="slidenum">
              <a:rPr lang="en-US"/>
              <a:pPr>
                <a:defRPr/>
              </a:pPr>
              <a:t>‹#›</a:t>
            </a:fld>
            <a:endParaRPr lang="en-US" dirty="0"/>
          </a:p>
        </p:txBody>
      </p:sp>
    </p:spTree>
    <p:extLst>
      <p:ext uri="{BB962C8B-B14F-4D97-AF65-F5344CB8AC3E}">
        <p14:creationId xmlns:p14="http://schemas.microsoft.com/office/powerpoint/2010/main" val="2186930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5748AC-65B2-4D7A-A67F-9C7B083E8174}"/>
              </a:ext>
            </a:extLst>
          </p:cNvPr>
          <p:cNvSpPr>
            <a:spLocks noGrp="1"/>
          </p:cNvSpPr>
          <p:nvPr>
            <p:ph type="dt" sz="half" idx="10"/>
          </p:nvPr>
        </p:nvSpPr>
        <p:spPr/>
        <p:txBody>
          <a:bodyPr/>
          <a:lstStyle>
            <a:lvl1pPr>
              <a:defRPr/>
            </a:lvl1pPr>
          </a:lstStyle>
          <a:p>
            <a:pPr>
              <a:defRPr/>
            </a:pPr>
            <a:fld id="{1678A9C5-7B00-48C4-A912-209391A8AE04}" type="datetime1">
              <a:rPr lang="en-US"/>
              <a:pPr>
                <a:defRPr/>
              </a:pPr>
              <a:t>6/27/2019</a:t>
            </a:fld>
            <a:endParaRPr lang="en-US" dirty="0"/>
          </a:p>
        </p:txBody>
      </p:sp>
      <p:sp>
        <p:nvSpPr>
          <p:cNvPr id="5" name="Footer Placeholder 4">
            <a:extLst>
              <a:ext uri="{FF2B5EF4-FFF2-40B4-BE49-F238E27FC236}">
                <a16:creationId xmlns:a16="http://schemas.microsoft.com/office/drawing/2014/main" id="{B9F3EF40-4438-47B7-A6C0-909A89ACE0C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3D3938C-C3D3-4FFC-8A8E-D4A131A11A8C}"/>
              </a:ext>
            </a:extLst>
          </p:cNvPr>
          <p:cNvSpPr>
            <a:spLocks noGrp="1"/>
          </p:cNvSpPr>
          <p:nvPr>
            <p:ph type="sldNum" sz="quarter" idx="12"/>
          </p:nvPr>
        </p:nvSpPr>
        <p:spPr/>
        <p:txBody>
          <a:bodyPr/>
          <a:lstStyle>
            <a:lvl1pPr>
              <a:defRPr/>
            </a:lvl1pPr>
          </a:lstStyle>
          <a:p>
            <a:pPr>
              <a:defRPr/>
            </a:pPr>
            <a:fld id="{3C3E44F6-4C90-47C0-9D6B-03340FBC474C}" type="slidenum">
              <a:rPr lang="en-US"/>
              <a:pPr>
                <a:defRPr/>
              </a:pPr>
              <a:t>‹#›</a:t>
            </a:fld>
            <a:endParaRPr lang="en-US" dirty="0"/>
          </a:p>
        </p:txBody>
      </p:sp>
    </p:spTree>
    <p:extLst>
      <p:ext uri="{BB962C8B-B14F-4D97-AF65-F5344CB8AC3E}">
        <p14:creationId xmlns:p14="http://schemas.microsoft.com/office/powerpoint/2010/main" val="4218996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3E5748AC-65B2-4D7A-A67F-9C7B083E8174}"/>
              </a:ext>
            </a:extLst>
          </p:cNvPr>
          <p:cNvSpPr>
            <a:spLocks noGrp="1"/>
          </p:cNvSpPr>
          <p:nvPr>
            <p:ph type="dt" sz="half" idx="10"/>
          </p:nvPr>
        </p:nvSpPr>
        <p:spPr/>
        <p:txBody>
          <a:bodyPr/>
          <a:lstStyle>
            <a:lvl1pPr>
              <a:defRPr/>
            </a:lvl1pPr>
          </a:lstStyle>
          <a:p>
            <a:pPr>
              <a:defRPr/>
            </a:pPr>
            <a:fld id="{837F4E70-5979-4F07-BF69-6477D14FA5E7}" type="datetime1">
              <a:rPr lang="en-US"/>
              <a:pPr>
                <a:defRPr/>
              </a:pPr>
              <a:t>6/27/2019</a:t>
            </a:fld>
            <a:endParaRPr lang="en-US" dirty="0"/>
          </a:p>
        </p:txBody>
      </p:sp>
      <p:sp>
        <p:nvSpPr>
          <p:cNvPr id="6" name="Footer Placeholder 4">
            <a:extLst>
              <a:ext uri="{FF2B5EF4-FFF2-40B4-BE49-F238E27FC236}">
                <a16:creationId xmlns:a16="http://schemas.microsoft.com/office/drawing/2014/main" id="{B9F3EF40-4438-47B7-A6C0-909A89ACE0C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3D3938C-C3D3-4FFC-8A8E-D4A131A11A8C}"/>
              </a:ext>
            </a:extLst>
          </p:cNvPr>
          <p:cNvSpPr>
            <a:spLocks noGrp="1"/>
          </p:cNvSpPr>
          <p:nvPr>
            <p:ph type="sldNum" sz="quarter" idx="12"/>
          </p:nvPr>
        </p:nvSpPr>
        <p:spPr/>
        <p:txBody>
          <a:bodyPr/>
          <a:lstStyle>
            <a:lvl1pPr>
              <a:defRPr/>
            </a:lvl1pPr>
          </a:lstStyle>
          <a:p>
            <a:pPr>
              <a:defRPr/>
            </a:pPr>
            <a:fld id="{253C3FBE-7268-4547-81B4-34E501D3E134}" type="slidenum">
              <a:rPr lang="en-US"/>
              <a:pPr>
                <a:defRPr/>
              </a:pPr>
              <a:t>‹#›</a:t>
            </a:fld>
            <a:endParaRPr lang="en-US" dirty="0"/>
          </a:p>
        </p:txBody>
      </p:sp>
    </p:spTree>
    <p:extLst>
      <p:ext uri="{BB962C8B-B14F-4D97-AF65-F5344CB8AC3E}">
        <p14:creationId xmlns:p14="http://schemas.microsoft.com/office/powerpoint/2010/main" val="2339410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058400" y="6267450"/>
            <a:ext cx="1328738"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D34B7213-5B24-47CD-9C75-138A75DEAEE0}"/>
              </a:ext>
            </a:extLst>
          </p:cNvPr>
          <p:cNvSpPr>
            <a:spLocks noGrp="1"/>
          </p:cNvSpPr>
          <p:nvPr>
            <p:ph type="dt" sz="half" idx="10"/>
          </p:nvPr>
        </p:nvSpPr>
        <p:spPr/>
        <p:txBody>
          <a:bodyPr/>
          <a:lstStyle>
            <a:lvl1pPr>
              <a:defRPr/>
            </a:lvl1pPr>
          </a:lstStyle>
          <a:p>
            <a:pPr>
              <a:defRPr/>
            </a:pPr>
            <a:fld id="{D311E11E-D446-45F2-823E-21127F72B369}" type="datetime1">
              <a:rPr lang="en-US"/>
              <a:pPr>
                <a:defRPr/>
              </a:pPr>
              <a:t>6/27/2019</a:t>
            </a:fld>
            <a:endParaRPr lang="en-US" dirty="0"/>
          </a:p>
        </p:txBody>
      </p:sp>
      <p:sp>
        <p:nvSpPr>
          <p:cNvPr id="9" name="Footer Placeholder 4">
            <a:extLst>
              <a:ext uri="{FF2B5EF4-FFF2-40B4-BE49-F238E27FC236}">
                <a16:creationId xmlns:a16="http://schemas.microsoft.com/office/drawing/2014/main" id="{40934113-3366-40B3-95E1-54DEA4943D06}"/>
              </a:ext>
            </a:extLst>
          </p:cNvPr>
          <p:cNvSpPr>
            <a:spLocks noGrp="1"/>
          </p:cNvSpPr>
          <p:nvPr>
            <p:ph type="ftr" sz="quarter" idx="11"/>
          </p:nvPr>
        </p:nvSpPr>
        <p:spPr/>
        <p:txBody>
          <a:bodyPr/>
          <a:lstStyle>
            <a:lvl1pPr>
              <a:defRPr/>
            </a:lvl1pPr>
          </a:lstStyle>
          <a:p>
            <a:pPr>
              <a:defRPr/>
            </a:pPr>
            <a:endParaRPr lang="en-US"/>
          </a:p>
        </p:txBody>
      </p:sp>
      <p:sp>
        <p:nvSpPr>
          <p:cNvPr id="10" name="Slide Number Placeholder 5">
            <a:extLst>
              <a:ext uri="{FF2B5EF4-FFF2-40B4-BE49-F238E27FC236}">
                <a16:creationId xmlns:a16="http://schemas.microsoft.com/office/drawing/2014/main" id="{AD0D5E64-CAF9-442B-BBA6-CD0EDAA23AEC}"/>
              </a:ext>
            </a:extLst>
          </p:cNvPr>
          <p:cNvSpPr>
            <a:spLocks noGrp="1"/>
          </p:cNvSpPr>
          <p:nvPr>
            <p:ph type="sldNum" sz="quarter" idx="12"/>
          </p:nvPr>
        </p:nvSpPr>
        <p:spPr/>
        <p:txBody>
          <a:bodyPr/>
          <a:lstStyle>
            <a:lvl1pPr>
              <a:defRPr/>
            </a:lvl1pPr>
          </a:lstStyle>
          <a:p>
            <a:pPr>
              <a:defRPr/>
            </a:pPr>
            <a:fld id="{869BB11F-4F03-48FD-B677-74EBBE061DC2}" type="slidenum">
              <a:rPr lang="en-US"/>
              <a:pPr>
                <a:defRPr/>
              </a:pPr>
              <a:t>‹#›</a:t>
            </a:fld>
            <a:endParaRPr lang="en-US" dirty="0"/>
          </a:p>
        </p:txBody>
      </p:sp>
    </p:spTree>
    <p:extLst>
      <p:ext uri="{BB962C8B-B14F-4D97-AF65-F5344CB8AC3E}">
        <p14:creationId xmlns:p14="http://schemas.microsoft.com/office/powerpoint/2010/main" val="2834922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3E5748AC-65B2-4D7A-A67F-9C7B083E8174}"/>
              </a:ext>
            </a:extLst>
          </p:cNvPr>
          <p:cNvSpPr>
            <a:spLocks noGrp="1"/>
          </p:cNvSpPr>
          <p:nvPr>
            <p:ph type="dt" sz="half" idx="10"/>
          </p:nvPr>
        </p:nvSpPr>
        <p:spPr/>
        <p:txBody>
          <a:bodyPr/>
          <a:lstStyle>
            <a:lvl1pPr>
              <a:defRPr/>
            </a:lvl1pPr>
          </a:lstStyle>
          <a:p>
            <a:pPr>
              <a:defRPr/>
            </a:pPr>
            <a:fld id="{7E7D9E64-DE74-429F-9CD7-D4F944274E2C}" type="datetime1">
              <a:rPr lang="en-US"/>
              <a:pPr>
                <a:defRPr/>
              </a:pPr>
              <a:t>6/27/2019</a:t>
            </a:fld>
            <a:endParaRPr lang="en-US" dirty="0"/>
          </a:p>
        </p:txBody>
      </p:sp>
      <p:sp>
        <p:nvSpPr>
          <p:cNvPr id="4" name="Footer Placeholder 4">
            <a:extLst>
              <a:ext uri="{FF2B5EF4-FFF2-40B4-BE49-F238E27FC236}">
                <a16:creationId xmlns:a16="http://schemas.microsoft.com/office/drawing/2014/main" id="{B9F3EF40-4438-47B7-A6C0-909A89ACE0C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33D3938C-C3D3-4FFC-8A8E-D4A131A11A8C}"/>
              </a:ext>
            </a:extLst>
          </p:cNvPr>
          <p:cNvSpPr>
            <a:spLocks noGrp="1"/>
          </p:cNvSpPr>
          <p:nvPr>
            <p:ph type="sldNum" sz="quarter" idx="12"/>
          </p:nvPr>
        </p:nvSpPr>
        <p:spPr/>
        <p:txBody>
          <a:bodyPr/>
          <a:lstStyle>
            <a:lvl1pPr>
              <a:defRPr/>
            </a:lvl1pPr>
          </a:lstStyle>
          <a:p>
            <a:pPr>
              <a:defRPr/>
            </a:pPr>
            <a:fld id="{AB75D4F4-2C44-43DC-8088-2BE624C93E0B}" type="slidenum">
              <a:rPr lang="en-US"/>
              <a:pPr>
                <a:defRPr/>
              </a:pPr>
              <a:t>‹#›</a:t>
            </a:fld>
            <a:endParaRPr lang="en-US" dirty="0"/>
          </a:p>
        </p:txBody>
      </p:sp>
    </p:spTree>
    <p:extLst>
      <p:ext uri="{BB962C8B-B14F-4D97-AF65-F5344CB8AC3E}">
        <p14:creationId xmlns:p14="http://schemas.microsoft.com/office/powerpoint/2010/main" val="934716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E5748AC-65B2-4D7A-A67F-9C7B083E8174}"/>
              </a:ext>
            </a:extLst>
          </p:cNvPr>
          <p:cNvSpPr>
            <a:spLocks noGrp="1"/>
          </p:cNvSpPr>
          <p:nvPr>
            <p:ph type="dt" sz="half" idx="10"/>
          </p:nvPr>
        </p:nvSpPr>
        <p:spPr/>
        <p:txBody>
          <a:bodyPr/>
          <a:lstStyle>
            <a:lvl1pPr>
              <a:defRPr/>
            </a:lvl1pPr>
          </a:lstStyle>
          <a:p>
            <a:pPr>
              <a:defRPr/>
            </a:pPr>
            <a:fld id="{9B42BC01-A3BC-442A-A2E6-F0613DD88B32}" type="datetime1">
              <a:rPr lang="en-US"/>
              <a:pPr>
                <a:defRPr/>
              </a:pPr>
              <a:t>6/27/2019</a:t>
            </a:fld>
            <a:endParaRPr lang="en-US" dirty="0"/>
          </a:p>
        </p:txBody>
      </p:sp>
      <p:sp>
        <p:nvSpPr>
          <p:cNvPr id="3" name="Footer Placeholder 4">
            <a:extLst>
              <a:ext uri="{FF2B5EF4-FFF2-40B4-BE49-F238E27FC236}">
                <a16:creationId xmlns:a16="http://schemas.microsoft.com/office/drawing/2014/main" id="{B9F3EF40-4438-47B7-A6C0-909A89ACE0CE}"/>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33D3938C-C3D3-4FFC-8A8E-D4A131A11A8C}"/>
              </a:ext>
            </a:extLst>
          </p:cNvPr>
          <p:cNvSpPr>
            <a:spLocks noGrp="1"/>
          </p:cNvSpPr>
          <p:nvPr>
            <p:ph type="sldNum" sz="quarter" idx="12"/>
          </p:nvPr>
        </p:nvSpPr>
        <p:spPr/>
        <p:txBody>
          <a:bodyPr/>
          <a:lstStyle>
            <a:lvl1pPr>
              <a:defRPr/>
            </a:lvl1pPr>
          </a:lstStyle>
          <a:p>
            <a:pPr>
              <a:defRPr/>
            </a:pPr>
            <a:fld id="{1909899C-1785-499E-A801-7BD46AACA02F}" type="slidenum">
              <a:rPr lang="en-US"/>
              <a:pPr>
                <a:defRPr/>
              </a:pPr>
              <a:t>‹#›</a:t>
            </a:fld>
            <a:endParaRPr lang="en-US" dirty="0"/>
          </a:p>
        </p:txBody>
      </p:sp>
    </p:spTree>
    <p:extLst>
      <p:ext uri="{BB962C8B-B14F-4D97-AF65-F5344CB8AC3E}">
        <p14:creationId xmlns:p14="http://schemas.microsoft.com/office/powerpoint/2010/main" val="1746606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E5748AC-65B2-4D7A-A67F-9C7B083E8174}"/>
              </a:ext>
            </a:extLst>
          </p:cNvPr>
          <p:cNvSpPr>
            <a:spLocks noGrp="1"/>
          </p:cNvSpPr>
          <p:nvPr>
            <p:ph type="dt" sz="half" idx="10"/>
          </p:nvPr>
        </p:nvSpPr>
        <p:spPr/>
        <p:txBody>
          <a:bodyPr/>
          <a:lstStyle>
            <a:lvl1pPr>
              <a:defRPr/>
            </a:lvl1pPr>
          </a:lstStyle>
          <a:p>
            <a:pPr>
              <a:defRPr/>
            </a:pPr>
            <a:fld id="{D690C355-0692-4C33-9A89-96222A80E961}" type="datetime1">
              <a:rPr lang="en-US"/>
              <a:pPr>
                <a:defRPr/>
              </a:pPr>
              <a:t>6/27/2019</a:t>
            </a:fld>
            <a:endParaRPr lang="en-US" dirty="0"/>
          </a:p>
        </p:txBody>
      </p:sp>
      <p:sp>
        <p:nvSpPr>
          <p:cNvPr id="6" name="Footer Placeholder 4">
            <a:extLst>
              <a:ext uri="{FF2B5EF4-FFF2-40B4-BE49-F238E27FC236}">
                <a16:creationId xmlns:a16="http://schemas.microsoft.com/office/drawing/2014/main" id="{B9F3EF40-4438-47B7-A6C0-909A89ACE0C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3D3938C-C3D3-4FFC-8A8E-D4A131A11A8C}"/>
              </a:ext>
            </a:extLst>
          </p:cNvPr>
          <p:cNvSpPr>
            <a:spLocks noGrp="1"/>
          </p:cNvSpPr>
          <p:nvPr>
            <p:ph type="sldNum" sz="quarter" idx="12"/>
          </p:nvPr>
        </p:nvSpPr>
        <p:spPr/>
        <p:txBody>
          <a:bodyPr/>
          <a:lstStyle>
            <a:lvl1pPr>
              <a:defRPr/>
            </a:lvl1pPr>
          </a:lstStyle>
          <a:p>
            <a:pPr>
              <a:defRPr/>
            </a:pPr>
            <a:fld id="{ABC282E4-2335-4E7A-B029-BB04769F9EF9}" type="slidenum">
              <a:rPr lang="en-US"/>
              <a:pPr>
                <a:defRPr/>
              </a:pPr>
              <a:t>‹#›</a:t>
            </a:fld>
            <a:endParaRPr lang="en-US" dirty="0"/>
          </a:p>
        </p:txBody>
      </p:sp>
    </p:spTree>
    <p:extLst>
      <p:ext uri="{BB962C8B-B14F-4D97-AF65-F5344CB8AC3E}">
        <p14:creationId xmlns:p14="http://schemas.microsoft.com/office/powerpoint/2010/main" val="2142679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E5748AC-65B2-4D7A-A67F-9C7B083E8174}"/>
              </a:ext>
            </a:extLst>
          </p:cNvPr>
          <p:cNvSpPr>
            <a:spLocks noGrp="1"/>
          </p:cNvSpPr>
          <p:nvPr>
            <p:ph type="dt" sz="half" idx="10"/>
          </p:nvPr>
        </p:nvSpPr>
        <p:spPr/>
        <p:txBody>
          <a:bodyPr/>
          <a:lstStyle>
            <a:lvl1pPr>
              <a:defRPr/>
            </a:lvl1pPr>
          </a:lstStyle>
          <a:p>
            <a:pPr>
              <a:defRPr/>
            </a:pPr>
            <a:fld id="{7658FC23-1DD6-4819-B34F-77CEB6149226}" type="datetime1">
              <a:rPr lang="en-US"/>
              <a:pPr>
                <a:defRPr/>
              </a:pPr>
              <a:t>6/27/2019</a:t>
            </a:fld>
            <a:endParaRPr lang="en-US" dirty="0"/>
          </a:p>
        </p:txBody>
      </p:sp>
      <p:sp>
        <p:nvSpPr>
          <p:cNvPr id="6" name="Footer Placeholder 4">
            <a:extLst>
              <a:ext uri="{FF2B5EF4-FFF2-40B4-BE49-F238E27FC236}">
                <a16:creationId xmlns:a16="http://schemas.microsoft.com/office/drawing/2014/main" id="{B9F3EF40-4438-47B7-A6C0-909A89ACE0C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3D3938C-C3D3-4FFC-8A8E-D4A131A11A8C}"/>
              </a:ext>
            </a:extLst>
          </p:cNvPr>
          <p:cNvSpPr>
            <a:spLocks noGrp="1"/>
          </p:cNvSpPr>
          <p:nvPr>
            <p:ph type="sldNum" sz="quarter" idx="12"/>
          </p:nvPr>
        </p:nvSpPr>
        <p:spPr/>
        <p:txBody>
          <a:bodyPr/>
          <a:lstStyle>
            <a:lvl1pPr>
              <a:defRPr/>
            </a:lvl1pPr>
          </a:lstStyle>
          <a:p>
            <a:pPr>
              <a:defRPr/>
            </a:pPr>
            <a:fld id="{9BB5466A-AB12-419A-93D1-19EDE489BAA4}" type="slidenum">
              <a:rPr lang="en-US"/>
              <a:pPr>
                <a:defRPr/>
              </a:pPr>
              <a:t>‹#›</a:t>
            </a:fld>
            <a:endParaRPr lang="en-US" dirty="0"/>
          </a:p>
        </p:txBody>
      </p:sp>
    </p:spTree>
    <p:extLst>
      <p:ext uri="{BB962C8B-B14F-4D97-AF65-F5344CB8AC3E}">
        <p14:creationId xmlns:p14="http://schemas.microsoft.com/office/powerpoint/2010/main" val="2816265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5748AC-65B2-4D7A-A67F-9C7B083E8174}"/>
              </a:ext>
            </a:extLst>
          </p:cNvPr>
          <p:cNvSpPr>
            <a:spLocks noGrp="1"/>
          </p:cNvSpPr>
          <p:nvPr>
            <p:ph type="dt" sz="half" idx="10"/>
          </p:nvPr>
        </p:nvSpPr>
        <p:spPr/>
        <p:txBody>
          <a:bodyPr/>
          <a:lstStyle>
            <a:lvl1pPr>
              <a:defRPr/>
            </a:lvl1pPr>
          </a:lstStyle>
          <a:p>
            <a:pPr>
              <a:defRPr/>
            </a:pPr>
            <a:fld id="{E5D3D0BA-0C46-49B3-9FF7-BB219193D9BD}" type="datetime1">
              <a:rPr lang="en-US"/>
              <a:pPr>
                <a:defRPr/>
              </a:pPr>
              <a:t>6/27/2019</a:t>
            </a:fld>
            <a:endParaRPr lang="en-US" dirty="0"/>
          </a:p>
        </p:txBody>
      </p:sp>
      <p:sp>
        <p:nvSpPr>
          <p:cNvPr id="5" name="Footer Placeholder 4">
            <a:extLst>
              <a:ext uri="{FF2B5EF4-FFF2-40B4-BE49-F238E27FC236}">
                <a16:creationId xmlns:a16="http://schemas.microsoft.com/office/drawing/2014/main" id="{B9F3EF40-4438-47B7-A6C0-909A89ACE0C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3D3938C-C3D3-4FFC-8A8E-D4A131A11A8C}"/>
              </a:ext>
            </a:extLst>
          </p:cNvPr>
          <p:cNvSpPr>
            <a:spLocks noGrp="1"/>
          </p:cNvSpPr>
          <p:nvPr>
            <p:ph type="sldNum" sz="quarter" idx="12"/>
          </p:nvPr>
        </p:nvSpPr>
        <p:spPr/>
        <p:txBody>
          <a:bodyPr/>
          <a:lstStyle>
            <a:lvl1pPr>
              <a:defRPr/>
            </a:lvl1pPr>
          </a:lstStyle>
          <a:p>
            <a:pPr>
              <a:defRPr/>
            </a:pPr>
            <a:fld id="{872831E0-4F2B-4EAC-BFF6-54A99DD95E0D}" type="slidenum">
              <a:rPr lang="en-US"/>
              <a:pPr>
                <a:defRPr/>
              </a:pPr>
              <a:t>‹#›</a:t>
            </a:fld>
            <a:endParaRPr lang="en-US" dirty="0"/>
          </a:p>
        </p:txBody>
      </p:sp>
    </p:spTree>
    <p:extLst>
      <p:ext uri="{BB962C8B-B14F-4D97-AF65-F5344CB8AC3E}">
        <p14:creationId xmlns:p14="http://schemas.microsoft.com/office/powerpoint/2010/main" val="2044512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5748AC-65B2-4D7A-A67F-9C7B083E8174}"/>
              </a:ext>
            </a:extLst>
          </p:cNvPr>
          <p:cNvSpPr>
            <a:spLocks noGrp="1"/>
          </p:cNvSpPr>
          <p:nvPr>
            <p:ph type="dt" sz="half" idx="10"/>
          </p:nvPr>
        </p:nvSpPr>
        <p:spPr/>
        <p:txBody>
          <a:bodyPr/>
          <a:lstStyle>
            <a:lvl1pPr>
              <a:defRPr/>
            </a:lvl1pPr>
          </a:lstStyle>
          <a:p>
            <a:pPr>
              <a:defRPr/>
            </a:pPr>
            <a:fld id="{517C80D1-3016-4BBF-A974-3DBAC513BBB2}" type="datetime1">
              <a:rPr lang="en-US"/>
              <a:pPr>
                <a:defRPr/>
              </a:pPr>
              <a:t>6/27/2019</a:t>
            </a:fld>
            <a:endParaRPr lang="en-US" dirty="0"/>
          </a:p>
        </p:txBody>
      </p:sp>
      <p:sp>
        <p:nvSpPr>
          <p:cNvPr id="5" name="Footer Placeholder 4">
            <a:extLst>
              <a:ext uri="{FF2B5EF4-FFF2-40B4-BE49-F238E27FC236}">
                <a16:creationId xmlns:a16="http://schemas.microsoft.com/office/drawing/2014/main" id="{B9F3EF40-4438-47B7-A6C0-909A89ACE0C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3D3938C-C3D3-4FFC-8A8E-D4A131A11A8C}"/>
              </a:ext>
            </a:extLst>
          </p:cNvPr>
          <p:cNvSpPr>
            <a:spLocks noGrp="1"/>
          </p:cNvSpPr>
          <p:nvPr>
            <p:ph type="sldNum" sz="quarter" idx="12"/>
          </p:nvPr>
        </p:nvSpPr>
        <p:spPr/>
        <p:txBody>
          <a:bodyPr/>
          <a:lstStyle>
            <a:lvl1pPr>
              <a:defRPr/>
            </a:lvl1pPr>
          </a:lstStyle>
          <a:p>
            <a:pPr>
              <a:defRPr/>
            </a:pPr>
            <a:fld id="{1BEC8F1B-6F65-43C2-B594-B02E90BBD558}" type="slidenum">
              <a:rPr lang="en-US"/>
              <a:pPr>
                <a:defRPr/>
              </a:pPr>
              <a:t>‹#›</a:t>
            </a:fld>
            <a:endParaRPr lang="en-US" dirty="0"/>
          </a:p>
        </p:txBody>
      </p:sp>
    </p:spTree>
    <p:extLst>
      <p:ext uri="{BB962C8B-B14F-4D97-AF65-F5344CB8AC3E}">
        <p14:creationId xmlns:p14="http://schemas.microsoft.com/office/powerpoint/2010/main" val="735854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6D9F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a:extLst>
              <a:ext uri="{FF2B5EF4-FFF2-40B4-BE49-F238E27FC236}">
                <a16:creationId xmlns:a16="http://schemas.microsoft.com/office/drawing/2014/main" id="{3E5748AC-65B2-4D7A-A67F-9C7B083E8174}"/>
              </a:ext>
            </a:extLst>
          </p:cNvPr>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427CFBDF-DE61-4CC6-9E4F-2E2A415F2E48}" type="datetime1">
              <a:rPr lang="en-US"/>
              <a:pPr>
                <a:defRPr/>
              </a:pPr>
              <a:t>6/27/2019</a:t>
            </a:fld>
            <a:endParaRPr lang="en-US" dirty="0"/>
          </a:p>
        </p:txBody>
      </p:sp>
      <p:sp>
        <p:nvSpPr>
          <p:cNvPr id="5" name="Footer Placeholder 4">
            <a:extLst>
              <a:ext uri="{FF2B5EF4-FFF2-40B4-BE49-F238E27FC236}">
                <a16:creationId xmlns:a16="http://schemas.microsoft.com/office/drawing/2014/main" id="{B9F3EF40-4438-47B7-A6C0-909A89ACE0CE}"/>
              </a:ext>
            </a:extLst>
          </p:cNvPr>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33D3938C-C3D3-4FFC-8A8E-D4A131A11A8C}"/>
              </a:ext>
            </a:extLst>
          </p:cNvPr>
          <p:cNvSpPr>
            <a:spLocks noGrp="1"/>
          </p:cNvSpPr>
          <p:nvPr>
            <p:ph type="sldNum" sz="quarter" idx="4"/>
          </p:nvPr>
        </p:nvSpPr>
        <p:spPr>
          <a:xfrm>
            <a:off x="8737600" y="6356350"/>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fontAlgn="auto" hangingPunct="1">
              <a:spcBef>
                <a:spcPts val="0"/>
              </a:spcBef>
              <a:spcAft>
                <a:spcPts val="0"/>
              </a:spcAft>
              <a:defRPr sz="1200">
                <a:solidFill>
                  <a:srgbClr val="898989"/>
                </a:solidFill>
                <a:latin typeface="+mn-lt"/>
              </a:defRPr>
            </a:lvl1pPr>
          </a:lstStyle>
          <a:p>
            <a:pPr>
              <a:defRPr/>
            </a:pPr>
            <a:fld id="{58BFE1EF-05DF-4E41-A0D0-3FEC9D4DDA39}"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67" r:id="rId1"/>
    <p:sldLayoutId id="2147483768" r:id="rId2"/>
    <p:sldLayoutId id="2147483759" r:id="rId3"/>
    <p:sldLayoutId id="2147483760" r:id="rId4"/>
    <p:sldLayoutId id="2147483769" r:id="rId5"/>
    <p:sldLayoutId id="2147483761" r:id="rId6"/>
    <p:sldLayoutId id="2147483762" r:id="rId7"/>
    <p:sldLayoutId id="2147483763" r:id="rId8"/>
    <p:sldLayoutId id="2147483764" r:id="rId9"/>
    <p:sldLayoutId id="2147483765" r:id="rId10"/>
    <p:sldLayoutId id="2147483766"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Nicole.Commodore@ascension.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providencehealthyvillage.org/"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ailto:communityrelationsdc@ascension.org" TargetMode="Externa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hyperlink" Target="http://www.providencehealthyvillage.or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E593E-CF02-42C2-88AB-1E3AD5431569}"/>
              </a:ext>
            </a:extLst>
          </p:cNvPr>
          <p:cNvSpPr>
            <a:spLocks noGrp="1"/>
          </p:cNvSpPr>
          <p:nvPr>
            <p:ph type="ctrTitle"/>
          </p:nvPr>
        </p:nvSpPr>
        <p:spPr>
          <a:xfrm>
            <a:off x="785813" y="3268663"/>
            <a:ext cx="10371137" cy="1470025"/>
          </a:xfrm>
        </p:spPr>
        <p:txBody>
          <a:bodyPr rtlCol="0">
            <a:normAutofit fontScale="90000"/>
          </a:bodyPr>
          <a:lstStyle/>
          <a:p>
            <a:pPr eaLnBrk="1" fontAlgn="auto" hangingPunct="1">
              <a:spcAft>
                <a:spcPts val="0"/>
              </a:spcAft>
              <a:defRPr/>
            </a:pPr>
            <a:r>
              <a:rPr lang="en-US" sz="3900" b="1" dirty="0"/>
              <a:t>Providence Healthy Village Update: </a:t>
            </a:r>
            <a:br>
              <a:rPr lang="en-US" sz="3900" b="1" dirty="0"/>
            </a:br>
            <a:r>
              <a:rPr lang="en-US" sz="3900" b="1" dirty="0"/>
              <a:t>Carroll Manor and Urgent Care</a:t>
            </a:r>
            <a:r>
              <a:rPr lang="en-US" sz="3900" dirty="0"/>
              <a:t/>
            </a:r>
            <a:br>
              <a:rPr lang="en-US" sz="3900" dirty="0"/>
            </a:br>
            <a:endParaRPr lang="en-US" sz="3100" dirty="0"/>
          </a:p>
        </p:txBody>
      </p:sp>
      <p:sp>
        <p:nvSpPr>
          <p:cNvPr id="6147" name="Subtitle 2"/>
          <p:cNvSpPr>
            <a:spLocks noGrp="1"/>
          </p:cNvSpPr>
          <p:nvPr>
            <p:ph type="subTitle" idx="1"/>
          </p:nvPr>
        </p:nvSpPr>
        <p:spPr>
          <a:xfrm>
            <a:off x="428625" y="5148263"/>
            <a:ext cx="8686800" cy="1649412"/>
          </a:xfrm>
        </p:spPr>
        <p:txBody>
          <a:bodyPr/>
          <a:lstStyle/>
          <a:p>
            <a:r>
              <a:rPr lang="en-US" altLang="en-US" sz="2000" smtClean="0"/>
              <a:t>June 26, 2019</a:t>
            </a:r>
          </a:p>
          <a:p>
            <a:r>
              <a:rPr lang="en-US" altLang="en-US" sz="2000" smtClean="0"/>
              <a:t>Nicole Commodore, JD</a:t>
            </a:r>
          </a:p>
          <a:p>
            <a:r>
              <a:rPr lang="en-US" altLang="en-US" sz="2000" smtClean="0"/>
              <a:t>Director, Community Impact and Advocacy</a:t>
            </a:r>
          </a:p>
          <a:p>
            <a:r>
              <a:rPr lang="en-US" altLang="en-US" sz="2000" smtClean="0">
                <a:hlinkClick r:id="rId2"/>
              </a:rPr>
              <a:t>Nicole.Commodore@ascension.org</a:t>
            </a:r>
            <a:r>
              <a:rPr lang="en-US" altLang="en-US" sz="2000" smtClean="0"/>
              <a: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D2258-538C-41E7-BA9B-801ADAAD6363}"/>
              </a:ext>
            </a:extLst>
          </p:cNvPr>
          <p:cNvSpPr>
            <a:spLocks noGrp="1"/>
          </p:cNvSpPr>
          <p:nvPr>
            <p:ph type="title"/>
          </p:nvPr>
        </p:nvSpPr>
        <p:spPr/>
        <p:txBody>
          <a:bodyPr>
            <a:normAutofit fontScale="90000"/>
          </a:bodyPr>
          <a:lstStyle/>
          <a:p>
            <a:pPr>
              <a:defRPr/>
            </a:pPr>
            <a:r>
              <a:rPr lang="en-US" dirty="0"/>
              <a:t>Agenda</a:t>
            </a:r>
          </a:p>
        </p:txBody>
      </p:sp>
      <p:sp>
        <p:nvSpPr>
          <p:cNvPr id="7171" name="Content Placeholder 2">
            <a:extLst>
              <a:ext uri="{FF2B5EF4-FFF2-40B4-BE49-F238E27FC236}">
                <a16:creationId xmlns:a16="http://schemas.microsoft.com/office/drawing/2014/main" id="{D1CFA35D-06D2-4CA8-98AF-C3C6A9F02D52}"/>
              </a:ext>
            </a:extLst>
          </p:cNvPr>
          <p:cNvSpPr>
            <a:spLocks noGrp="1"/>
          </p:cNvSpPr>
          <p:nvPr>
            <p:ph idx="1"/>
          </p:nvPr>
        </p:nvSpPr>
        <p:spPr>
          <a:xfrm>
            <a:off x="714375" y="976313"/>
            <a:ext cx="10972800" cy="4525962"/>
          </a:xfrm>
        </p:spPr>
        <p:txBody>
          <a:bodyPr/>
          <a:lstStyle/>
          <a:p>
            <a:pPr>
              <a:defRPr/>
            </a:pPr>
            <a:r>
              <a:rPr lang="en-US" altLang="en-US" dirty="0">
                <a:latin typeface="Arial" panose="020B0604020202020204" pitchFamily="34" charset="0"/>
                <a:cs typeface="Arial" panose="020B0604020202020204" pitchFamily="34" charset="0"/>
              </a:rPr>
              <a:t>Carroll Manor Update </a:t>
            </a:r>
          </a:p>
          <a:p>
            <a:pPr marL="0" indent="0">
              <a:buFont typeface="Arial" panose="020B0604020202020204" pitchFamily="34" charset="0"/>
              <a:buNone/>
              <a:defRPr/>
            </a:pPr>
            <a:endParaRPr lang="en-US" altLang="en-US" dirty="0">
              <a:latin typeface="Arial" panose="020B0604020202020204" pitchFamily="34" charset="0"/>
              <a:cs typeface="Arial" panose="020B0604020202020204" pitchFamily="34" charset="0"/>
            </a:endParaRPr>
          </a:p>
          <a:p>
            <a:pPr>
              <a:defRPr/>
            </a:pPr>
            <a:r>
              <a:rPr lang="en-US" altLang="en-US" dirty="0">
                <a:latin typeface="Arial" panose="020B0604020202020204" pitchFamily="34" charset="0"/>
                <a:cs typeface="Arial" panose="020B0604020202020204" pitchFamily="34" charset="0"/>
              </a:rPr>
              <a:t>Urgent Care Update </a:t>
            </a:r>
          </a:p>
          <a:p>
            <a:pPr marL="0" indent="0">
              <a:buFont typeface="Arial" panose="020B0604020202020204" pitchFamily="34" charset="0"/>
              <a:buNone/>
              <a:defRPr/>
            </a:pPr>
            <a:endParaRPr lang="en-US" altLang="en-US" dirty="0">
              <a:latin typeface="Arial" panose="020B0604020202020204" pitchFamily="34" charset="0"/>
              <a:cs typeface="Arial" panose="020B0604020202020204" pitchFamily="34" charset="0"/>
            </a:endParaRPr>
          </a:p>
          <a:p>
            <a:pPr>
              <a:defRPr/>
            </a:pPr>
            <a:r>
              <a:rPr lang="en-US" altLang="en-US" dirty="0">
                <a:latin typeface="Arial" panose="020B0604020202020204" pitchFamily="34" charset="0"/>
                <a:cs typeface="Arial" panose="020B0604020202020204" pitchFamily="34" charset="0"/>
              </a:rPr>
              <a:t>Providence Healthy Village Q &amp; A</a:t>
            </a:r>
          </a:p>
        </p:txBody>
      </p:sp>
      <p:sp>
        <p:nvSpPr>
          <p:cNvPr id="717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fld id="{90EAF175-476C-4046-B566-43CB03FB8F14}" type="slidenum">
              <a:rPr lang="en-US" altLang="en-US" sz="1200" smtClean="0">
                <a:solidFill>
                  <a:srgbClr val="898989"/>
                </a:solidFill>
              </a:rPr>
              <a:pPr fontAlgn="base">
                <a:spcBef>
                  <a:spcPct val="0"/>
                </a:spcBef>
                <a:spcAft>
                  <a:spcPct val="0"/>
                </a:spcAft>
                <a:buFontTx/>
                <a:buNone/>
              </a:pPr>
              <a:t>2</a:t>
            </a:fld>
            <a:endParaRPr lang="en-US" altLang="en-US" sz="1200" smtClean="0">
              <a:solidFill>
                <a:srgbClr val="898989"/>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D99CB-8870-4769-BF28-531C6A8DB5AB}"/>
              </a:ext>
            </a:extLst>
          </p:cNvPr>
          <p:cNvSpPr>
            <a:spLocks noGrp="1"/>
          </p:cNvSpPr>
          <p:nvPr>
            <p:ph type="title"/>
          </p:nvPr>
        </p:nvSpPr>
        <p:spPr/>
        <p:txBody>
          <a:bodyPr>
            <a:normAutofit fontScale="90000"/>
          </a:bodyPr>
          <a:lstStyle/>
          <a:p>
            <a:pPr>
              <a:defRPr/>
            </a:pPr>
            <a:r>
              <a:rPr lang="en-US" altLang="en-US" dirty="0"/>
              <a:t>Overview of Proposed Reorganization</a:t>
            </a:r>
            <a:endParaRPr lang="en-US" dirty="0"/>
          </a:p>
        </p:txBody>
      </p:sp>
      <p:sp>
        <p:nvSpPr>
          <p:cNvPr id="8195" name="Content Placeholder 2"/>
          <p:cNvSpPr>
            <a:spLocks noGrp="1"/>
          </p:cNvSpPr>
          <p:nvPr>
            <p:ph idx="1"/>
          </p:nvPr>
        </p:nvSpPr>
        <p:spPr>
          <a:xfrm>
            <a:off x="609600" y="914400"/>
            <a:ext cx="10972800" cy="4525963"/>
          </a:xfrm>
        </p:spPr>
        <p:txBody>
          <a:bodyPr/>
          <a:lstStyle/>
          <a:p>
            <a:r>
              <a:rPr lang="en-US" altLang="en-US" smtClean="0"/>
              <a:t>Carroll Manor Nursing and Rehabilitation Center (the “Facility”) is a skilled nursing facility located at 725 Buchanan Street NE, Washington, DC. The Facility is currently owned and operated by Providence Hospital d/b/a Providence Health System and is affiliated with Ascension Health d/b/a Ascension.</a:t>
            </a:r>
          </a:p>
          <a:p>
            <a:r>
              <a:rPr lang="en-US" altLang="en-US" smtClean="0"/>
              <a:t>Under this proposal, Carroll Manor would be a newly formed DC non-profit that will continue to be affiliated with Ascension Health. </a:t>
            </a:r>
          </a:p>
          <a:p>
            <a:r>
              <a:rPr lang="en-US" altLang="en-US" smtClean="0"/>
              <a:t>The Proposed Reorganization is an internal reorganization between Providence Hospital and Carroll Manor that will result in Providence Hospital transferring all operations and assets associated with the Facility to Carroll Manor itself. </a:t>
            </a:r>
          </a:p>
        </p:txBody>
      </p:sp>
      <p:sp>
        <p:nvSpPr>
          <p:cNvPr id="819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fld id="{37538806-535C-471C-8E56-C3B35C72D1A7}" type="slidenum">
              <a:rPr lang="en-US" altLang="en-US" sz="1200" smtClean="0">
                <a:solidFill>
                  <a:srgbClr val="898989"/>
                </a:solidFill>
              </a:rPr>
              <a:pPr fontAlgn="base">
                <a:spcBef>
                  <a:spcPct val="0"/>
                </a:spcBef>
                <a:spcAft>
                  <a:spcPct val="0"/>
                </a:spcAft>
                <a:buFontTx/>
                <a:buNone/>
              </a:pPr>
              <a:t>3</a:t>
            </a:fld>
            <a:endParaRPr lang="en-US" altLang="en-US" sz="1200" smtClean="0">
              <a:solidFill>
                <a:srgbClr val="898989"/>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398F7-6C06-4A96-B7A1-8927BF47C3C2}"/>
              </a:ext>
            </a:extLst>
          </p:cNvPr>
          <p:cNvSpPr>
            <a:spLocks noGrp="1"/>
          </p:cNvSpPr>
          <p:nvPr>
            <p:ph type="title"/>
          </p:nvPr>
        </p:nvSpPr>
        <p:spPr/>
        <p:txBody>
          <a:bodyPr>
            <a:normAutofit fontScale="90000"/>
          </a:bodyPr>
          <a:lstStyle/>
          <a:p>
            <a:pPr>
              <a:defRPr/>
            </a:pPr>
            <a:r>
              <a:rPr lang="en-US" dirty="0"/>
              <a:t>Organizational Structure – Current State </a:t>
            </a:r>
          </a:p>
        </p:txBody>
      </p:sp>
      <p:sp>
        <p:nvSpPr>
          <p:cNvPr id="921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fld id="{DFF9FC49-E0E0-46A6-81D6-F3857B4F814E}" type="slidenum">
              <a:rPr lang="en-US" altLang="en-US" sz="1200" smtClean="0">
                <a:solidFill>
                  <a:srgbClr val="898989"/>
                </a:solidFill>
              </a:rPr>
              <a:pPr fontAlgn="base">
                <a:spcBef>
                  <a:spcPct val="0"/>
                </a:spcBef>
                <a:spcAft>
                  <a:spcPct val="0"/>
                </a:spcAft>
                <a:buFontTx/>
                <a:buNone/>
              </a:pPr>
              <a:t>4</a:t>
            </a:fld>
            <a:endParaRPr lang="en-US" altLang="en-US" sz="1200" smtClean="0">
              <a:solidFill>
                <a:srgbClr val="898989"/>
              </a:solidFill>
            </a:endParaRPr>
          </a:p>
        </p:txBody>
      </p:sp>
      <p:pic>
        <p:nvPicPr>
          <p:cNvPr id="9220"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08188" y="1019175"/>
            <a:ext cx="7588250" cy="533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3451E-7A23-4853-BA61-D9BD916C3862}"/>
              </a:ext>
            </a:extLst>
          </p:cNvPr>
          <p:cNvSpPr>
            <a:spLocks noGrp="1"/>
          </p:cNvSpPr>
          <p:nvPr>
            <p:ph type="title"/>
          </p:nvPr>
        </p:nvSpPr>
        <p:spPr/>
        <p:txBody>
          <a:bodyPr>
            <a:normAutofit fontScale="90000"/>
          </a:bodyPr>
          <a:lstStyle/>
          <a:p>
            <a:pPr>
              <a:defRPr/>
            </a:pPr>
            <a:r>
              <a:rPr lang="en-US" dirty="0"/>
              <a:t>Organizational Structure – Proposed Reorganization </a:t>
            </a:r>
          </a:p>
        </p:txBody>
      </p:sp>
      <p:sp>
        <p:nvSpPr>
          <p:cNvPr id="1024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fld id="{9FDB4781-6364-4CD7-8810-B0B3F34648D7}" type="slidenum">
              <a:rPr lang="en-US" altLang="en-US" sz="1200" smtClean="0">
                <a:solidFill>
                  <a:srgbClr val="898989"/>
                </a:solidFill>
              </a:rPr>
              <a:pPr fontAlgn="base">
                <a:spcBef>
                  <a:spcPct val="0"/>
                </a:spcBef>
                <a:spcAft>
                  <a:spcPct val="0"/>
                </a:spcAft>
                <a:buFontTx/>
                <a:buNone/>
              </a:pPr>
              <a:t>5</a:t>
            </a:fld>
            <a:endParaRPr lang="en-US" altLang="en-US" sz="1200" smtClean="0">
              <a:solidFill>
                <a:srgbClr val="898989"/>
              </a:solidFill>
            </a:endParaRPr>
          </a:p>
        </p:txBody>
      </p:sp>
      <p:pic>
        <p:nvPicPr>
          <p:cNvPr id="1024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73288" y="1057275"/>
            <a:ext cx="7561262" cy="529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50BBC-54D9-413D-A300-13038A7A9E1D}"/>
              </a:ext>
            </a:extLst>
          </p:cNvPr>
          <p:cNvSpPr>
            <a:spLocks noGrp="1"/>
          </p:cNvSpPr>
          <p:nvPr>
            <p:ph type="title"/>
          </p:nvPr>
        </p:nvSpPr>
        <p:spPr/>
        <p:txBody>
          <a:bodyPr>
            <a:normAutofit fontScale="90000"/>
          </a:bodyPr>
          <a:lstStyle/>
          <a:p>
            <a:pPr>
              <a:defRPr/>
            </a:pPr>
            <a:r>
              <a:rPr lang="en-US" dirty="0"/>
              <a:t>Organizational Structure – Proposed Reorganization </a:t>
            </a:r>
          </a:p>
        </p:txBody>
      </p:sp>
      <p:sp>
        <p:nvSpPr>
          <p:cNvPr id="1126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fld id="{13E891DF-5027-4ED9-A796-EEC1C73864A5}" type="slidenum">
              <a:rPr lang="en-US" altLang="en-US" sz="1200" smtClean="0">
                <a:solidFill>
                  <a:srgbClr val="898989"/>
                </a:solidFill>
              </a:rPr>
              <a:pPr fontAlgn="base">
                <a:spcBef>
                  <a:spcPct val="0"/>
                </a:spcBef>
                <a:spcAft>
                  <a:spcPct val="0"/>
                </a:spcAft>
                <a:buFontTx/>
                <a:buNone/>
              </a:pPr>
              <a:t>6</a:t>
            </a:fld>
            <a:endParaRPr lang="en-US" altLang="en-US" sz="1200" smtClean="0">
              <a:solidFill>
                <a:srgbClr val="898989"/>
              </a:solidFill>
            </a:endParaRPr>
          </a:p>
        </p:txBody>
      </p:sp>
      <p:pic>
        <p:nvPicPr>
          <p:cNvPr id="11268"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46313" y="1077913"/>
            <a:ext cx="7618412" cy="537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4B2DD-D331-4667-A30F-8F4140D5BECB}"/>
              </a:ext>
            </a:extLst>
          </p:cNvPr>
          <p:cNvSpPr>
            <a:spLocks noGrp="1"/>
          </p:cNvSpPr>
          <p:nvPr>
            <p:ph type="title"/>
          </p:nvPr>
        </p:nvSpPr>
        <p:spPr/>
        <p:txBody>
          <a:bodyPr>
            <a:normAutofit fontScale="90000"/>
          </a:bodyPr>
          <a:lstStyle/>
          <a:p>
            <a:pPr>
              <a:defRPr/>
            </a:pPr>
            <a:r>
              <a:rPr lang="en-US" dirty="0"/>
              <a:t> Ascension Living Operating Experience</a:t>
            </a:r>
          </a:p>
        </p:txBody>
      </p:sp>
      <p:sp>
        <p:nvSpPr>
          <p:cNvPr id="12291" name="Content Placeholder 2"/>
          <p:cNvSpPr>
            <a:spLocks noGrp="1"/>
          </p:cNvSpPr>
          <p:nvPr>
            <p:ph idx="1"/>
          </p:nvPr>
        </p:nvSpPr>
        <p:spPr>
          <a:xfrm>
            <a:off x="609600" y="914400"/>
            <a:ext cx="10972800" cy="4525963"/>
          </a:xfrm>
        </p:spPr>
        <p:txBody>
          <a:bodyPr/>
          <a:lstStyle/>
          <a:p>
            <a:r>
              <a:rPr lang="en-US" altLang="en-US" smtClean="0"/>
              <a:t>In 2014, Ascension united majority of its senior-focused programs under the national organization of Ascension Living, creating the second-largest not-for-profit long-term care provider in the country</a:t>
            </a:r>
          </a:p>
          <a:p>
            <a:r>
              <a:rPr lang="en-US" altLang="en-US" smtClean="0"/>
              <a:t>Ascension Living currently provides Mission-driven care to seniors in more than 50 locations across 13 states and the District of Columbia</a:t>
            </a:r>
          </a:p>
          <a:p>
            <a:r>
              <a:rPr lang="en-US" altLang="en-US" smtClean="0"/>
              <a:t>Notable achievements:</a:t>
            </a:r>
          </a:p>
          <a:p>
            <a:pPr lvl="1"/>
            <a:r>
              <a:rPr lang="en-US" altLang="en-US" smtClean="0"/>
              <a:t>Named to the Best Nursing Homes in America List </a:t>
            </a:r>
            <a:endParaRPr lang="en-US" altLang="en-US" sz="2400" smtClean="0"/>
          </a:p>
          <a:p>
            <a:pPr lvl="1"/>
            <a:r>
              <a:rPr lang="en-US" altLang="en-US" smtClean="0"/>
              <a:t>Joint Commission Accreditation </a:t>
            </a:r>
            <a:endParaRPr lang="en-US" altLang="en-US" sz="2400" smtClean="0"/>
          </a:p>
          <a:p>
            <a:pPr lvl="1"/>
            <a:r>
              <a:rPr lang="en-US" altLang="en-US" smtClean="0"/>
              <a:t>More than 60% of Ascension Living skilled nursing facilities carry a CMS 4-star or 5-star overall rating </a:t>
            </a:r>
            <a:endParaRPr lang="en-US" altLang="en-US" sz="2400" smtClean="0"/>
          </a:p>
          <a:p>
            <a:pPr lvl="1"/>
            <a:r>
              <a:rPr lang="en-US" altLang="en-US" smtClean="0"/>
              <a:t>High patient, resident satisfaction </a:t>
            </a:r>
            <a:endParaRPr lang="en-US" altLang="en-US" sz="2400" smtClean="0"/>
          </a:p>
          <a:p>
            <a:r>
              <a:rPr lang="en-US" altLang="en-US" smtClean="0"/>
              <a:t>The Facility has achieved a CMS 5-star overall rating. </a:t>
            </a:r>
            <a:endParaRPr lang="en-US" altLang="en-US" sz="2800" smtClean="0"/>
          </a:p>
          <a:p>
            <a:endParaRPr lang="en-US" altLang="en-US" smtClean="0"/>
          </a:p>
        </p:txBody>
      </p:sp>
      <p:sp>
        <p:nvSpPr>
          <p:cNvPr id="4" name="Slide Number Placeholder 3">
            <a:extLst>
              <a:ext uri="{FF2B5EF4-FFF2-40B4-BE49-F238E27FC236}">
                <a16:creationId xmlns:a16="http://schemas.microsoft.com/office/drawing/2014/main" id="{4152FB68-F23A-4896-A5CD-6401F275EE2A}"/>
              </a:ext>
            </a:extLst>
          </p:cNvPr>
          <p:cNvSpPr>
            <a:spLocks noGrp="1"/>
          </p:cNvSpPr>
          <p:nvPr>
            <p:ph type="sldNum" sz="quarter" idx="12"/>
          </p:nvPr>
        </p:nvSpPr>
        <p:spPr/>
        <p:txBody>
          <a:bodyPr/>
          <a:lstStyle/>
          <a:p>
            <a:pPr>
              <a:defRPr/>
            </a:pPr>
            <a:fld id="{9206C57E-46E4-4BF3-BF88-A5CE38425B31}" type="slidenum">
              <a:rPr lang="en-US"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446E7-5320-43A4-8B98-34149730471E}"/>
              </a:ext>
            </a:extLst>
          </p:cNvPr>
          <p:cNvSpPr>
            <a:spLocks noGrp="1"/>
          </p:cNvSpPr>
          <p:nvPr>
            <p:ph type="title"/>
          </p:nvPr>
        </p:nvSpPr>
        <p:spPr/>
        <p:txBody>
          <a:bodyPr>
            <a:normAutofit fontScale="90000"/>
          </a:bodyPr>
          <a:lstStyle/>
          <a:p>
            <a:pPr>
              <a:defRPr/>
            </a:pPr>
            <a:r>
              <a:rPr lang="en-US" dirty="0"/>
              <a:t>Benefits of the Proposed Reorganization to Residents and Community</a:t>
            </a:r>
          </a:p>
        </p:txBody>
      </p:sp>
      <p:sp>
        <p:nvSpPr>
          <p:cNvPr id="13315" name="Content Placeholder 2"/>
          <p:cNvSpPr>
            <a:spLocks noGrp="1"/>
          </p:cNvSpPr>
          <p:nvPr>
            <p:ph idx="1"/>
          </p:nvPr>
        </p:nvSpPr>
        <p:spPr>
          <a:xfrm>
            <a:off x="609600" y="914400"/>
            <a:ext cx="10972800" cy="4525963"/>
          </a:xfrm>
        </p:spPr>
        <p:txBody>
          <a:bodyPr/>
          <a:lstStyle/>
          <a:p>
            <a:r>
              <a:rPr lang="en-US" altLang="en-US" smtClean="0"/>
              <a:t>More focused, creative and effective approach to senior care</a:t>
            </a:r>
          </a:p>
          <a:p>
            <a:r>
              <a:rPr lang="en-US" altLang="en-US" smtClean="0"/>
              <a:t>Facility residents will benefit from Ascension Living’s best practices and standardized systems</a:t>
            </a:r>
          </a:p>
          <a:p>
            <a:r>
              <a:rPr lang="en-US" altLang="en-US" smtClean="0"/>
              <a:t>The Facility, its residents, and associates will benefit more directly and significantly from Ascension Living’s best practices and standardized systems, intellectual capital and strategies as they can be more effectively and efficiently shared and implemented consistently with all other Ascension Living communities</a:t>
            </a:r>
          </a:p>
          <a:p>
            <a:r>
              <a:rPr lang="en-US" altLang="en-US" smtClean="0"/>
              <a:t>As part of the Proposed Reorganization, the Facility will become a direct part of Ascension Living and will also enable the Facility’s residents, family members and community to continue to experience the value, outcomes and involvement in decision-making they expect and deserve</a:t>
            </a:r>
          </a:p>
          <a:p>
            <a:pPr lvl="1"/>
            <a:r>
              <a:rPr lang="en-US" altLang="en-US" smtClean="0"/>
              <a:t>Ascension Living is the second-largest not-for-profit long-term care provider in the country</a:t>
            </a:r>
          </a:p>
          <a:p>
            <a:endParaRPr lang="en-US" altLang="en-US" smtClean="0"/>
          </a:p>
        </p:txBody>
      </p:sp>
      <p:sp>
        <p:nvSpPr>
          <p:cNvPr id="4" name="Slide Number Placeholder 3">
            <a:extLst>
              <a:ext uri="{FF2B5EF4-FFF2-40B4-BE49-F238E27FC236}">
                <a16:creationId xmlns:a16="http://schemas.microsoft.com/office/drawing/2014/main" id="{022654E9-73DB-41EA-B52F-93AAC1DDBF95}"/>
              </a:ext>
            </a:extLst>
          </p:cNvPr>
          <p:cNvSpPr>
            <a:spLocks noGrp="1"/>
          </p:cNvSpPr>
          <p:nvPr>
            <p:ph type="sldNum" sz="quarter" idx="12"/>
          </p:nvPr>
        </p:nvSpPr>
        <p:spPr/>
        <p:txBody>
          <a:bodyPr/>
          <a:lstStyle/>
          <a:p>
            <a:pPr>
              <a:defRPr/>
            </a:pPr>
            <a:fld id="{186EFC80-7886-41A9-972A-7E0567E1BA60}" type="slidenum">
              <a:rPr lang="en-US"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5B048-FD96-4A33-9977-3A3D4E1CB373}"/>
              </a:ext>
            </a:extLst>
          </p:cNvPr>
          <p:cNvSpPr>
            <a:spLocks noGrp="1"/>
          </p:cNvSpPr>
          <p:nvPr>
            <p:ph type="title"/>
          </p:nvPr>
        </p:nvSpPr>
        <p:spPr/>
        <p:txBody>
          <a:bodyPr>
            <a:normAutofit fontScale="90000"/>
          </a:bodyPr>
          <a:lstStyle/>
          <a:p>
            <a:pPr>
              <a:defRPr/>
            </a:pPr>
            <a:r>
              <a:rPr lang="en-US" dirty="0"/>
              <a:t>Impact of the Proposed Reorganization on Operations  </a:t>
            </a:r>
          </a:p>
        </p:txBody>
      </p:sp>
      <p:sp>
        <p:nvSpPr>
          <p:cNvPr id="14339" name="Content Placeholder 2"/>
          <p:cNvSpPr>
            <a:spLocks noGrp="1"/>
          </p:cNvSpPr>
          <p:nvPr>
            <p:ph idx="1"/>
          </p:nvPr>
        </p:nvSpPr>
        <p:spPr>
          <a:xfrm>
            <a:off x="609600" y="914400"/>
            <a:ext cx="10972800" cy="4525963"/>
          </a:xfrm>
        </p:spPr>
        <p:txBody>
          <a:bodyPr/>
          <a:lstStyle/>
          <a:p>
            <a:r>
              <a:rPr lang="en-US" altLang="en-US" smtClean="0"/>
              <a:t>Carroll Manor anticipates no changes to services after it acquires the Facility </a:t>
            </a:r>
          </a:p>
          <a:p>
            <a:r>
              <a:rPr lang="en-US" altLang="en-US" smtClean="0"/>
              <a:t>Carroll Manor anticipates no material impact on the Facility’s staffing, work flows, or working environment for the Facility’s associates</a:t>
            </a:r>
          </a:p>
          <a:p>
            <a:pPr lvl="1"/>
            <a:r>
              <a:rPr lang="en-US" altLang="en-US" smtClean="0"/>
              <a:t>All existing associates will continue to be employed by Carroll Manor</a:t>
            </a:r>
          </a:p>
          <a:p>
            <a:pPr lvl="1"/>
            <a:r>
              <a:rPr lang="en-US" altLang="en-US" smtClean="0"/>
              <a:t>The Facility’s Director of Nursing and Executive Director will continue to lead the day-to-day operation and management of the Facility</a:t>
            </a:r>
          </a:p>
        </p:txBody>
      </p:sp>
      <p:sp>
        <p:nvSpPr>
          <p:cNvPr id="1434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fld id="{AC84BB72-5BA2-47A7-913F-738D4657C6D5}" type="slidenum">
              <a:rPr lang="en-US" altLang="en-US" sz="1200" smtClean="0">
                <a:solidFill>
                  <a:srgbClr val="898989"/>
                </a:solidFill>
              </a:rPr>
              <a:pPr fontAlgn="base">
                <a:spcBef>
                  <a:spcPct val="0"/>
                </a:spcBef>
                <a:spcAft>
                  <a:spcPct val="0"/>
                </a:spcAft>
                <a:buFontTx/>
                <a:buNone/>
              </a:pPr>
              <a:t>9</a:t>
            </a:fld>
            <a:endParaRPr lang="en-US" altLang="en-US" sz="1200" smtClean="0">
              <a:solidFill>
                <a:srgbClr val="898989"/>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06F3F-892E-4316-9062-4EA86FC18431}"/>
              </a:ext>
            </a:extLst>
          </p:cNvPr>
          <p:cNvSpPr>
            <a:spLocks noGrp="1"/>
          </p:cNvSpPr>
          <p:nvPr>
            <p:ph type="title"/>
          </p:nvPr>
        </p:nvSpPr>
        <p:spPr/>
        <p:txBody>
          <a:bodyPr>
            <a:normAutofit fontScale="90000"/>
          </a:bodyPr>
          <a:lstStyle/>
          <a:p>
            <a:pPr>
              <a:defRPr/>
            </a:pPr>
            <a:r>
              <a:rPr lang="en-US" dirty="0"/>
              <a:t>Carroll Manor – An Integral Part of the Providence Healthy Village</a:t>
            </a:r>
          </a:p>
        </p:txBody>
      </p:sp>
      <p:sp>
        <p:nvSpPr>
          <p:cNvPr id="1536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fld id="{F6306327-528D-4347-A42F-78E600FA4817}" type="slidenum">
              <a:rPr lang="en-US" altLang="en-US" sz="1200" smtClean="0">
                <a:solidFill>
                  <a:srgbClr val="898989"/>
                </a:solidFill>
              </a:rPr>
              <a:pPr fontAlgn="base">
                <a:spcBef>
                  <a:spcPct val="0"/>
                </a:spcBef>
                <a:spcAft>
                  <a:spcPct val="0"/>
                </a:spcAft>
                <a:buFontTx/>
                <a:buNone/>
              </a:pPr>
              <a:t>10</a:t>
            </a:fld>
            <a:endParaRPr lang="en-US" altLang="en-US" sz="1200" smtClean="0">
              <a:solidFill>
                <a:srgbClr val="898989"/>
              </a:solidFill>
            </a:endParaRPr>
          </a:p>
        </p:txBody>
      </p:sp>
      <p:sp>
        <p:nvSpPr>
          <p:cNvPr id="20484" name="Content Placeholder 2">
            <a:extLst>
              <a:ext uri="{FF2B5EF4-FFF2-40B4-BE49-F238E27FC236}">
                <a16:creationId xmlns:a16="http://schemas.microsoft.com/office/drawing/2014/main" id="{825F68CD-114A-4685-A8BF-1AD4C84BF4D9}"/>
              </a:ext>
            </a:extLst>
          </p:cNvPr>
          <p:cNvSpPr>
            <a:spLocks noGrp="1"/>
          </p:cNvSpPr>
          <p:nvPr>
            <p:ph idx="1"/>
          </p:nvPr>
        </p:nvSpPr>
        <p:spPr>
          <a:xfrm>
            <a:off x="5767388" y="1044575"/>
            <a:ext cx="5938837" cy="5105400"/>
          </a:xfrm>
        </p:spPr>
        <p:txBody>
          <a:bodyPr/>
          <a:lstStyle/>
          <a:p>
            <a:pPr marL="0" indent="0">
              <a:buFont typeface="Arial" panose="020B0604020202020204" pitchFamily="34" charset="0"/>
              <a:buNone/>
              <a:defRPr/>
            </a:pPr>
            <a:r>
              <a:rPr lang="en-US" altLang="en-US" b="1" u="sng" dirty="0"/>
              <a:t>Key Services and Programs</a:t>
            </a:r>
            <a:endParaRPr lang="en-US" altLang="en-US" dirty="0"/>
          </a:p>
          <a:p>
            <a:pPr>
              <a:defRPr/>
            </a:pPr>
            <a:r>
              <a:rPr lang="en-US" altLang="en-US" dirty="0"/>
              <a:t>Carroll Manor Skilled Nursing Facility </a:t>
            </a:r>
          </a:p>
          <a:p>
            <a:pPr>
              <a:defRPr/>
            </a:pPr>
            <a:r>
              <a:rPr lang="en-US" altLang="en-US" dirty="0"/>
              <a:t>Expanded Senior Care – Assisted Living, Memory Care, and Adult Day Care </a:t>
            </a:r>
          </a:p>
          <a:p>
            <a:pPr>
              <a:defRPr/>
            </a:pPr>
            <a:r>
              <a:rPr lang="en-US" altLang="en-US" dirty="0"/>
              <a:t>Urgent Care </a:t>
            </a:r>
          </a:p>
          <a:p>
            <a:pPr>
              <a:defRPr/>
            </a:pPr>
            <a:r>
              <a:rPr lang="en-US" altLang="en-US" dirty="0"/>
              <a:t>Primary Care</a:t>
            </a:r>
          </a:p>
          <a:p>
            <a:pPr>
              <a:defRPr/>
            </a:pPr>
            <a:r>
              <a:rPr lang="en-US" altLang="en-US" dirty="0"/>
              <a:t>Perry Family Health Center</a:t>
            </a:r>
          </a:p>
          <a:p>
            <a:pPr>
              <a:defRPr/>
            </a:pPr>
            <a:r>
              <a:rPr lang="en-US" altLang="en-US" dirty="0"/>
              <a:t>Outpatient Behavioral Health</a:t>
            </a:r>
          </a:p>
          <a:p>
            <a:pPr>
              <a:defRPr/>
            </a:pPr>
            <a:r>
              <a:rPr lang="en-US" altLang="en-US" dirty="0"/>
              <a:t>My Health GPS – Care coordination for Medicaid beneficiaries</a:t>
            </a:r>
          </a:p>
          <a:p>
            <a:pPr>
              <a:defRPr/>
            </a:pPr>
            <a:r>
              <a:rPr lang="en-US" altLang="en-US" dirty="0"/>
              <a:t>Wellington Pharmacy / Dispensary of Hope</a:t>
            </a:r>
          </a:p>
          <a:p>
            <a:pPr>
              <a:defRPr/>
            </a:pPr>
            <a:r>
              <a:rPr lang="en-US" altLang="en-US" dirty="0"/>
              <a:t>Care for Police Officers and Firefighters</a:t>
            </a:r>
          </a:p>
        </p:txBody>
      </p:sp>
      <p:pic>
        <p:nvPicPr>
          <p:cNvPr id="15365" name="Picture 7" descr="https://www.providencehealthyvillage.org/wp-content/uploads/2019/04/Vision-fo-Providence-Healthy-Villa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447800"/>
            <a:ext cx="4913313" cy="490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C50C9-8BE8-42E4-BB85-A6717B32DA0C}"/>
              </a:ext>
            </a:extLst>
          </p:cNvPr>
          <p:cNvSpPr>
            <a:spLocks noGrp="1"/>
          </p:cNvSpPr>
          <p:nvPr>
            <p:ph type="title"/>
          </p:nvPr>
        </p:nvSpPr>
        <p:spPr>
          <a:xfrm>
            <a:off x="609600" y="261938"/>
            <a:ext cx="10972800" cy="563562"/>
          </a:xfrm>
        </p:spPr>
        <p:txBody>
          <a:bodyPr>
            <a:normAutofit fontScale="90000"/>
          </a:bodyPr>
          <a:lstStyle/>
          <a:p>
            <a:pPr>
              <a:defRPr/>
            </a:pPr>
            <a:r>
              <a:rPr lang="en-US" dirty="0"/>
              <a:t>Providence Urgent Care Center (UCC) </a:t>
            </a:r>
          </a:p>
        </p:txBody>
      </p:sp>
      <p:sp>
        <p:nvSpPr>
          <p:cNvPr id="18435" name="Content Placeholder 2">
            <a:extLst>
              <a:ext uri="{FF2B5EF4-FFF2-40B4-BE49-F238E27FC236}">
                <a16:creationId xmlns:a16="http://schemas.microsoft.com/office/drawing/2014/main" id="{AAD6875C-77AA-403A-B4C7-C4BD42C60793}"/>
              </a:ext>
            </a:extLst>
          </p:cNvPr>
          <p:cNvSpPr>
            <a:spLocks noGrp="1"/>
          </p:cNvSpPr>
          <p:nvPr>
            <p:ph idx="1"/>
          </p:nvPr>
        </p:nvSpPr>
        <p:spPr>
          <a:xfrm>
            <a:off x="755650" y="1335088"/>
            <a:ext cx="10614025" cy="5118100"/>
          </a:xfrm>
        </p:spPr>
        <p:txBody>
          <a:bodyPr/>
          <a:lstStyle/>
          <a:p>
            <a:pPr>
              <a:defRPr/>
            </a:pPr>
            <a:r>
              <a:rPr lang="en-US" altLang="en-US" dirty="0">
                <a:latin typeface="Arial" panose="020B0604020202020204" pitchFamily="34" charset="0"/>
                <a:cs typeface="Arial" panose="020B0604020202020204" pitchFamily="34" charset="0"/>
              </a:rPr>
              <a:t>Opening on Tuesday, July 9, 2019 and Official Ribbon Cutting Ceremony and Celebration on Friday, August 2, 2019</a:t>
            </a:r>
          </a:p>
          <a:p>
            <a:pPr>
              <a:defRPr/>
            </a:pPr>
            <a:endParaRPr lang="en-US" altLang="en-US" dirty="0">
              <a:latin typeface="Arial" panose="020B0604020202020204" pitchFamily="34" charset="0"/>
              <a:cs typeface="Arial" panose="020B0604020202020204" pitchFamily="34" charset="0"/>
            </a:endParaRPr>
          </a:p>
          <a:p>
            <a:pPr>
              <a:defRPr/>
            </a:pPr>
            <a:r>
              <a:rPr lang="en-US" altLang="en-US" dirty="0">
                <a:latin typeface="Arial" panose="020B0604020202020204" pitchFamily="34" charset="0"/>
                <a:cs typeface="Arial" panose="020B0604020202020204" pitchFamily="34" charset="0"/>
              </a:rPr>
              <a:t>Medical care will be provided on a walk-in, no-appointment basis for non-emergency acute illness or injury that is not life or limb threatening</a:t>
            </a:r>
          </a:p>
          <a:p>
            <a:pPr marL="0" indent="0">
              <a:buFont typeface="Arial" panose="020B0604020202020204" pitchFamily="34" charset="0"/>
              <a:buNone/>
              <a:defRPr/>
            </a:pPr>
            <a:endParaRPr lang="en-US" altLang="en-US" dirty="0">
              <a:latin typeface="Arial" panose="020B0604020202020204" pitchFamily="34" charset="0"/>
              <a:cs typeface="Arial" panose="020B0604020202020204" pitchFamily="34" charset="0"/>
            </a:endParaRPr>
          </a:p>
          <a:p>
            <a:pPr>
              <a:defRPr/>
            </a:pPr>
            <a:r>
              <a:rPr lang="en-US" dirty="0">
                <a:latin typeface="Arial" panose="020B0604020202020204" pitchFamily="34" charset="0"/>
                <a:cs typeface="Arial" panose="020B0604020202020204" pitchFamily="34" charset="0"/>
              </a:rPr>
              <a:t>We will serve all patients regardless of financial status</a:t>
            </a:r>
          </a:p>
          <a:p>
            <a:pPr>
              <a:defRPr/>
            </a:pPr>
            <a:endParaRPr lang="en-US" altLang="en-US" dirty="0">
              <a:latin typeface="Arial" panose="020B0604020202020204" pitchFamily="34" charset="0"/>
              <a:cs typeface="Arial" panose="020B0604020202020204" pitchFamily="34" charset="0"/>
            </a:endParaRPr>
          </a:p>
          <a:p>
            <a:pPr>
              <a:defRPr/>
            </a:pPr>
            <a:r>
              <a:rPr lang="en-US" altLang="en-US" dirty="0">
                <a:latin typeface="Arial" panose="020B0604020202020204" pitchFamily="34" charset="0"/>
                <a:cs typeface="Arial" panose="020B0604020202020204" pitchFamily="34" charset="0"/>
              </a:rPr>
              <a:t>Seven days a week operation; </a:t>
            </a:r>
            <a:r>
              <a:rPr lang="en-US" dirty="0">
                <a:latin typeface="Arial" panose="020B0604020202020204" pitchFamily="34" charset="0"/>
                <a:cs typeface="Arial" panose="020B0604020202020204" pitchFamily="34" charset="0"/>
              </a:rPr>
              <a:t>8:00am to 10:00pm on weekdays and 8:00am to 3:00pm on weekends</a:t>
            </a:r>
            <a:endParaRPr lang="en-US" altLang="en-US" dirty="0">
              <a:latin typeface="Arial" panose="020B0604020202020204" pitchFamily="34" charset="0"/>
              <a:cs typeface="Arial" panose="020B0604020202020204" pitchFamily="34" charset="0"/>
            </a:endParaRPr>
          </a:p>
          <a:p>
            <a:pPr marL="0" indent="0">
              <a:buFont typeface="Arial" panose="020B0604020202020204" pitchFamily="34" charset="0"/>
              <a:buNone/>
              <a:defRPr/>
            </a:pPr>
            <a:endParaRPr lang="en-US" altLang="en-US" dirty="0">
              <a:latin typeface="Arial" panose="020B0604020202020204" pitchFamily="34" charset="0"/>
              <a:cs typeface="Arial" panose="020B0604020202020204" pitchFamily="34" charset="0"/>
            </a:endParaRPr>
          </a:p>
          <a:p>
            <a:pPr>
              <a:defRPr/>
            </a:pPr>
            <a:r>
              <a:rPr lang="en-US" altLang="en-US" dirty="0">
                <a:latin typeface="Arial" panose="020B0604020202020204" pitchFamily="34" charset="0"/>
                <a:cs typeface="Arial" panose="020B0604020202020204" pitchFamily="34" charset="0"/>
              </a:rPr>
              <a:t>Complements the primary care services and meets population need </a:t>
            </a:r>
          </a:p>
          <a:p>
            <a:pPr marL="0" indent="0">
              <a:buFont typeface="Arial" panose="020B0604020202020204" pitchFamily="34" charset="0"/>
              <a:buNone/>
              <a:defRPr/>
            </a:pPr>
            <a:endParaRPr lang="en-US" altLang="en-US" dirty="0"/>
          </a:p>
          <a:p>
            <a:pPr marL="0" indent="0">
              <a:buFont typeface="Arial" panose="020B0604020202020204" pitchFamily="34" charset="0"/>
              <a:buNone/>
              <a:defRPr/>
            </a:pPr>
            <a:r>
              <a:rPr lang="en-US" altLang="en-US" dirty="0"/>
              <a:t>            </a:t>
            </a:r>
          </a:p>
          <a:p>
            <a:pPr marL="0" indent="0">
              <a:buFont typeface="Arial" panose="020B0604020202020204" pitchFamily="34" charset="0"/>
              <a:buNone/>
              <a:defRPr/>
            </a:pPr>
            <a:r>
              <a:rPr lang="en-US" altLang="en-US" dirty="0"/>
              <a:t>            </a:t>
            </a:r>
          </a:p>
          <a:p>
            <a:pPr marL="0" indent="0">
              <a:buFont typeface="Arial" panose="020B0604020202020204" pitchFamily="34" charset="0"/>
              <a:buNone/>
              <a:defRPr/>
            </a:pPr>
            <a:endParaRPr lang="en-US" altLang="en-US" dirty="0"/>
          </a:p>
        </p:txBody>
      </p:sp>
      <p:sp>
        <p:nvSpPr>
          <p:cNvPr id="16388" name="Slide Number Placeholder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fld id="{B245F549-57BD-4203-959C-D0F973255092}" type="slidenum">
              <a:rPr lang="en-US" altLang="en-US" sz="1200" smtClean="0">
                <a:solidFill>
                  <a:srgbClr val="898989"/>
                </a:solidFill>
              </a:rPr>
              <a:pPr fontAlgn="base">
                <a:spcBef>
                  <a:spcPct val="0"/>
                </a:spcBef>
                <a:spcAft>
                  <a:spcPct val="0"/>
                </a:spcAft>
                <a:buFontTx/>
                <a:buNone/>
              </a:pPr>
              <a:t>11</a:t>
            </a:fld>
            <a:endParaRPr lang="en-US" altLang="en-US" sz="1200" smtClean="0">
              <a:solidFill>
                <a:srgbClr val="898989"/>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C50C9-8BE8-42E4-BB85-A6717B32DA0C}"/>
              </a:ext>
            </a:extLst>
          </p:cNvPr>
          <p:cNvSpPr>
            <a:spLocks noGrp="1"/>
          </p:cNvSpPr>
          <p:nvPr>
            <p:ph type="title"/>
          </p:nvPr>
        </p:nvSpPr>
        <p:spPr>
          <a:xfrm>
            <a:off x="609600" y="234950"/>
            <a:ext cx="10972800" cy="563563"/>
          </a:xfrm>
        </p:spPr>
        <p:txBody>
          <a:bodyPr>
            <a:normAutofit fontScale="90000"/>
          </a:bodyPr>
          <a:lstStyle/>
          <a:p>
            <a:pPr>
              <a:defRPr/>
            </a:pPr>
            <a:r>
              <a:rPr lang="en-US" dirty="0"/>
              <a:t>Providence Urgent Care Center (UCC) – Services and Treatments  </a:t>
            </a:r>
          </a:p>
        </p:txBody>
      </p:sp>
      <p:sp>
        <p:nvSpPr>
          <p:cNvPr id="18435" name="Content Placeholder 2">
            <a:extLst>
              <a:ext uri="{FF2B5EF4-FFF2-40B4-BE49-F238E27FC236}">
                <a16:creationId xmlns:a16="http://schemas.microsoft.com/office/drawing/2014/main" id="{AAD6875C-77AA-403A-B4C7-C4BD42C60793}"/>
              </a:ext>
            </a:extLst>
          </p:cNvPr>
          <p:cNvSpPr>
            <a:spLocks noGrp="1"/>
          </p:cNvSpPr>
          <p:nvPr>
            <p:ph idx="1"/>
          </p:nvPr>
        </p:nvSpPr>
        <p:spPr>
          <a:xfrm>
            <a:off x="755650" y="1335088"/>
            <a:ext cx="10614025" cy="5287962"/>
          </a:xfrm>
        </p:spPr>
        <p:txBody>
          <a:bodyPr/>
          <a:lstStyle/>
          <a:p>
            <a:pPr marL="0" indent="0">
              <a:buFont typeface="Arial" panose="020B0604020202020204" pitchFamily="34" charset="0"/>
              <a:buNone/>
              <a:defRPr/>
            </a:pPr>
            <a:r>
              <a:rPr lang="en-US" dirty="0">
                <a:latin typeface="Arial" panose="020B0604020202020204" pitchFamily="34" charset="0"/>
                <a:cs typeface="Arial" panose="020B0604020202020204" pitchFamily="34" charset="0"/>
              </a:rPr>
              <a:t>In general, the things that are treated in urgent care facilities include: </a:t>
            </a:r>
          </a:p>
          <a:p>
            <a:pPr>
              <a:defRPr/>
            </a:pPr>
            <a:r>
              <a:rPr lang="en-US" dirty="0">
                <a:latin typeface="Arial" panose="020B0604020202020204" pitchFamily="34" charset="0"/>
                <a:cs typeface="Arial" panose="020B0604020202020204" pitchFamily="34" charset="0"/>
              </a:rPr>
              <a:t>Cold and Flu</a:t>
            </a:r>
          </a:p>
          <a:p>
            <a:pPr>
              <a:defRPr/>
            </a:pPr>
            <a:r>
              <a:rPr lang="en-US" dirty="0">
                <a:latin typeface="Arial" panose="020B0604020202020204" pitchFamily="34" charset="0"/>
                <a:cs typeface="Arial" panose="020B0604020202020204" pitchFamily="34" charset="0"/>
              </a:rPr>
              <a:t>Sprains, strains, and broken bones</a:t>
            </a:r>
          </a:p>
          <a:p>
            <a:pPr>
              <a:defRPr/>
            </a:pPr>
            <a:r>
              <a:rPr lang="en-US" dirty="0">
                <a:latin typeface="Arial" panose="020B0604020202020204" pitchFamily="34" charset="0"/>
                <a:cs typeface="Arial" panose="020B0604020202020204" pitchFamily="34" charset="0"/>
              </a:rPr>
              <a:t>Asthma</a:t>
            </a:r>
          </a:p>
          <a:p>
            <a:pPr>
              <a:defRPr/>
            </a:pPr>
            <a:r>
              <a:rPr lang="en-US" dirty="0">
                <a:latin typeface="Arial" panose="020B0604020202020204" pitchFamily="34" charset="0"/>
                <a:cs typeface="Arial" panose="020B0604020202020204" pitchFamily="34" charset="0"/>
              </a:rPr>
              <a:t>Ear infections</a:t>
            </a:r>
          </a:p>
          <a:p>
            <a:pPr>
              <a:defRPr/>
            </a:pPr>
            <a:r>
              <a:rPr lang="en-US" dirty="0">
                <a:latin typeface="Arial" panose="020B0604020202020204" pitchFamily="34" charset="0"/>
                <a:cs typeface="Arial" panose="020B0604020202020204" pitchFamily="34" charset="0"/>
              </a:rPr>
              <a:t>Bronchitis</a:t>
            </a:r>
          </a:p>
          <a:p>
            <a:pPr>
              <a:defRPr/>
            </a:pPr>
            <a:r>
              <a:rPr lang="en-US" dirty="0">
                <a:latin typeface="Arial" panose="020B0604020202020204" pitchFamily="34" charset="0"/>
                <a:cs typeface="Arial" panose="020B0604020202020204" pitchFamily="34" charset="0"/>
              </a:rPr>
              <a:t>Sinus infections and sinus pressure </a:t>
            </a:r>
          </a:p>
          <a:p>
            <a:pPr>
              <a:defRPr/>
            </a:pPr>
            <a:r>
              <a:rPr lang="en-US" dirty="0">
                <a:latin typeface="Arial" panose="020B0604020202020204" pitchFamily="34" charset="0"/>
                <a:cs typeface="Arial" panose="020B0604020202020204" pitchFamily="34" charset="0"/>
              </a:rPr>
              <a:t>Pink eye </a:t>
            </a:r>
          </a:p>
          <a:p>
            <a:pPr>
              <a:defRPr/>
            </a:pPr>
            <a:r>
              <a:rPr lang="en-US" dirty="0">
                <a:latin typeface="Arial" panose="020B0604020202020204" pitchFamily="34" charset="0"/>
                <a:cs typeface="Arial" panose="020B0604020202020204" pitchFamily="34" charset="0"/>
              </a:rPr>
              <a:t>Strep throat</a:t>
            </a:r>
          </a:p>
          <a:p>
            <a:pPr>
              <a:defRPr/>
            </a:pPr>
            <a:r>
              <a:rPr lang="en-US" dirty="0">
                <a:latin typeface="Arial" panose="020B0604020202020204" pitchFamily="34" charset="0"/>
                <a:cs typeface="Arial" panose="020B0604020202020204" pitchFamily="34" charset="0"/>
              </a:rPr>
              <a:t>Vaccinations</a:t>
            </a:r>
          </a:p>
          <a:p>
            <a:pPr>
              <a:defRPr/>
            </a:pPr>
            <a:r>
              <a:rPr lang="en-US" dirty="0">
                <a:latin typeface="Arial" panose="020B0604020202020204" pitchFamily="34" charset="0"/>
                <a:cs typeface="Arial" panose="020B0604020202020204" pitchFamily="34" charset="0"/>
              </a:rPr>
              <a:t>Radiology and other lab services </a:t>
            </a:r>
            <a:endParaRPr lang="en-US" altLang="en-US" dirty="0">
              <a:latin typeface="Arial" panose="020B0604020202020204" pitchFamily="34" charset="0"/>
              <a:cs typeface="Arial" panose="020B0604020202020204" pitchFamily="34" charset="0"/>
            </a:endParaRPr>
          </a:p>
          <a:p>
            <a:pPr marL="0" indent="0">
              <a:buFont typeface="Arial" panose="020B0604020202020204" pitchFamily="34" charset="0"/>
              <a:buNone/>
              <a:defRPr/>
            </a:pPr>
            <a:r>
              <a:rPr lang="en-US" altLang="en-US" dirty="0"/>
              <a:t>            </a:t>
            </a:r>
          </a:p>
          <a:p>
            <a:pPr marL="0" indent="0">
              <a:buFont typeface="Arial" panose="020B0604020202020204" pitchFamily="34" charset="0"/>
              <a:buNone/>
              <a:defRPr/>
            </a:pPr>
            <a:r>
              <a:rPr lang="en-US" altLang="en-US" dirty="0"/>
              <a:t>            </a:t>
            </a:r>
          </a:p>
          <a:p>
            <a:pPr marL="0" indent="0">
              <a:buFont typeface="Arial" panose="020B0604020202020204" pitchFamily="34" charset="0"/>
              <a:buNone/>
              <a:defRPr/>
            </a:pPr>
            <a:endParaRPr lang="en-US" altLang="en-US" dirty="0"/>
          </a:p>
        </p:txBody>
      </p:sp>
      <p:sp>
        <p:nvSpPr>
          <p:cNvPr id="17412" name="Slide Number Placeholder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fld id="{4254C532-A1BC-4944-8E26-27603CA49E79}" type="slidenum">
              <a:rPr lang="en-US" altLang="en-US" sz="1200" smtClean="0">
                <a:solidFill>
                  <a:srgbClr val="898989"/>
                </a:solidFill>
              </a:rPr>
              <a:pPr fontAlgn="base">
                <a:spcBef>
                  <a:spcPct val="0"/>
                </a:spcBef>
                <a:spcAft>
                  <a:spcPct val="0"/>
                </a:spcAft>
                <a:buFontTx/>
                <a:buNone/>
              </a:pPr>
              <a:t>12</a:t>
            </a:fld>
            <a:endParaRPr lang="en-US" altLang="en-US" sz="1200" smtClean="0">
              <a:solidFill>
                <a:srgbClr val="898989"/>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92903-D1F6-43CB-9D83-A7A698E65525}"/>
              </a:ext>
            </a:extLst>
          </p:cNvPr>
          <p:cNvSpPr>
            <a:spLocks noGrp="1"/>
          </p:cNvSpPr>
          <p:nvPr>
            <p:ph type="title"/>
          </p:nvPr>
        </p:nvSpPr>
        <p:spPr/>
        <p:txBody>
          <a:bodyPr>
            <a:normAutofit fontScale="90000"/>
          </a:bodyPr>
          <a:lstStyle/>
          <a:p>
            <a:pPr>
              <a:defRPr/>
            </a:pPr>
            <a:r>
              <a:rPr lang="en-US" dirty="0"/>
              <a:t>Future Healthy Village Components </a:t>
            </a:r>
          </a:p>
        </p:txBody>
      </p:sp>
      <p:sp>
        <p:nvSpPr>
          <p:cNvPr id="18435" name="Content Placeholder 2"/>
          <p:cNvSpPr>
            <a:spLocks noGrp="1"/>
          </p:cNvSpPr>
          <p:nvPr>
            <p:ph idx="1"/>
          </p:nvPr>
        </p:nvSpPr>
        <p:spPr>
          <a:xfrm>
            <a:off x="609600" y="715963"/>
            <a:ext cx="10972800" cy="4525962"/>
          </a:xfrm>
        </p:spPr>
        <p:txBody>
          <a:bodyPr/>
          <a:lstStyle/>
          <a:p>
            <a:endParaRPr lang="en-US" altLang="en-US" sz="1800" smtClean="0">
              <a:latin typeface="Arial" panose="020B0604020202020204" pitchFamily="34" charset="0"/>
              <a:cs typeface="Arial" panose="020B0604020202020204" pitchFamily="34" charset="0"/>
            </a:endParaRPr>
          </a:p>
          <a:p>
            <a:r>
              <a:rPr lang="en-US" altLang="en-US" sz="2200" smtClean="0">
                <a:latin typeface="Arial" panose="020B0604020202020204" pitchFamily="34" charset="0"/>
                <a:cs typeface="Arial" panose="020B0604020202020204" pitchFamily="34" charset="0"/>
              </a:rPr>
              <a:t>A Healthy Village is a micro-community environment that not only provides traditional health care services but also provides access to other complementary resources and services needed to help the community thrive.  </a:t>
            </a:r>
          </a:p>
          <a:p>
            <a:r>
              <a:rPr lang="en-US" altLang="en-US" sz="2200" smtClean="0">
                <a:latin typeface="Arial" panose="020B0604020202020204" pitchFamily="34" charset="0"/>
                <a:cs typeface="Arial" panose="020B0604020202020204" pitchFamily="34" charset="0"/>
              </a:rPr>
              <a:t>Examples of some complementary resources and services that may be available in our Providence Healthy Village include, social services, food security, transportation, education, affordable housing, and job training. </a:t>
            </a:r>
          </a:p>
          <a:p>
            <a:endParaRPr lang="en-US" altLang="en-US" smtClean="0"/>
          </a:p>
        </p:txBody>
      </p:sp>
      <p:sp>
        <p:nvSpPr>
          <p:cNvPr id="4" name="Slide Number Placeholder 3">
            <a:extLst>
              <a:ext uri="{FF2B5EF4-FFF2-40B4-BE49-F238E27FC236}">
                <a16:creationId xmlns:a16="http://schemas.microsoft.com/office/drawing/2014/main" id="{7DE164D4-C4BA-4DCC-9165-44BB7E74FD70}"/>
              </a:ext>
            </a:extLst>
          </p:cNvPr>
          <p:cNvSpPr>
            <a:spLocks noGrp="1"/>
          </p:cNvSpPr>
          <p:nvPr>
            <p:ph type="sldNum" sz="quarter" idx="12"/>
          </p:nvPr>
        </p:nvSpPr>
        <p:spPr/>
        <p:txBody>
          <a:bodyPr/>
          <a:lstStyle/>
          <a:p>
            <a:pPr>
              <a:defRPr/>
            </a:pPr>
            <a:fld id="{B7345F7A-69CF-4826-B860-CC13F4914770}" type="slidenum">
              <a:rPr lang="en-US" smtClean="0"/>
              <a:pPr>
                <a:defRPr/>
              </a:pPr>
              <a:t>13</a:t>
            </a:fld>
            <a:endParaRPr lang="en-US" dirty="0"/>
          </a:p>
        </p:txBody>
      </p:sp>
      <p:pic>
        <p:nvPicPr>
          <p:cNvPr id="1843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2325" y="3321050"/>
            <a:ext cx="5562600" cy="326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03A07-9E47-455D-8E40-2DB1B67EF8FF}"/>
              </a:ext>
            </a:extLst>
          </p:cNvPr>
          <p:cNvSpPr>
            <a:spLocks noGrp="1"/>
          </p:cNvSpPr>
          <p:nvPr>
            <p:ph type="title"/>
          </p:nvPr>
        </p:nvSpPr>
        <p:spPr/>
        <p:txBody>
          <a:bodyPr>
            <a:normAutofit fontScale="90000"/>
          </a:bodyPr>
          <a:lstStyle/>
          <a:p>
            <a:pPr>
              <a:defRPr/>
            </a:pPr>
            <a:r>
              <a:rPr lang="en-US" dirty="0"/>
              <a:t>Providence Healthy Village Website </a:t>
            </a:r>
          </a:p>
        </p:txBody>
      </p:sp>
      <p:sp>
        <p:nvSpPr>
          <p:cNvPr id="3" name="Content Placeholder 2">
            <a:extLst>
              <a:ext uri="{FF2B5EF4-FFF2-40B4-BE49-F238E27FC236}">
                <a16:creationId xmlns:a16="http://schemas.microsoft.com/office/drawing/2014/main" id="{F3326B6D-EFBC-45D8-AFB2-E3B41CAF2A52}"/>
              </a:ext>
            </a:extLst>
          </p:cNvPr>
          <p:cNvSpPr>
            <a:spLocks noGrp="1"/>
          </p:cNvSpPr>
          <p:nvPr>
            <p:ph idx="1"/>
          </p:nvPr>
        </p:nvSpPr>
        <p:spPr>
          <a:xfrm>
            <a:off x="609600" y="914400"/>
            <a:ext cx="10972800" cy="4525963"/>
          </a:xfrm>
        </p:spPr>
        <p:txBody>
          <a:bodyPr/>
          <a:lstStyle/>
          <a:p>
            <a:pPr>
              <a:defRPr/>
            </a:pPr>
            <a:r>
              <a:rPr lang="en-US" dirty="0"/>
              <a:t>Providence is dedicated to delivering care that best serves our community’s needs. </a:t>
            </a:r>
          </a:p>
          <a:p>
            <a:pPr>
              <a:defRPr/>
            </a:pPr>
            <a:r>
              <a:rPr lang="en-US" dirty="0"/>
              <a:t>For more information on our transformation, please visit us at </a:t>
            </a:r>
            <a:r>
              <a:rPr lang="en-US" dirty="0">
                <a:hlinkClick r:id="rId2"/>
              </a:rPr>
              <a:t>www.ProvidenceHealthyVillage.org</a:t>
            </a:r>
            <a:r>
              <a:rPr lang="en-US" dirty="0"/>
              <a:t> </a:t>
            </a:r>
          </a:p>
          <a:p>
            <a:pPr marL="0" indent="0">
              <a:buFont typeface="Arial" panose="020B0604020202020204" pitchFamily="34" charset="0"/>
              <a:buNone/>
              <a:defRPr/>
            </a:pPr>
            <a:endParaRPr lang="en-US" dirty="0"/>
          </a:p>
        </p:txBody>
      </p:sp>
      <p:sp>
        <p:nvSpPr>
          <p:cNvPr id="4" name="Slide Number Placeholder 3">
            <a:extLst>
              <a:ext uri="{FF2B5EF4-FFF2-40B4-BE49-F238E27FC236}">
                <a16:creationId xmlns:a16="http://schemas.microsoft.com/office/drawing/2014/main" id="{12B304CD-A34A-4975-90CE-9FF243F79FC1}"/>
              </a:ext>
            </a:extLst>
          </p:cNvPr>
          <p:cNvSpPr>
            <a:spLocks noGrp="1"/>
          </p:cNvSpPr>
          <p:nvPr>
            <p:ph type="sldNum" sz="quarter" idx="12"/>
          </p:nvPr>
        </p:nvSpPr>
        <p:spPr/>
        <p:txBody>
          <a:bodyPr/>
          <a:lstStyle/>
          <a:p>
            <a:pPr>
              <a:defRPr/>
            </a:pPr>
            <a:fld id="{11719BDC-8B01-4BC2-81D2-DD26E575D319}" type="slidenum">
              <a:rPr lang="en-US" smtClean="0"/>
              <a:pPr>
                <a:defRPr/>
              </a:pPr>
              <a:t>14</a:t>
            </a:fld>
            <a:endParaRPr lang="en-US" dirty="0"/>
          </a:p>
        </p:txBody>
      </p:sp>
      <p:pic>
        <p:nvPicPr>
          <p:cNvPr id="2048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2738438"/>
            <a:ext cx="6172200" cy="361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1A698-1354-49F0-8602-C346B8A55A75}"/>
              </a:ext>
            </a:extLst>
          </p:cNvPr>
          <p:cNvSpPr>
            <a:spLocks noGrp="1"/>
          </p:cNvSpPr>
          <p:nvPr>
            <p:ph type="title"/>
          </p:nvPr>
        </p:nvSpPr>
        <p:spPr>
          <a:xfrm>
            <a:off x="1981200" y="7938"/>
            <a:ext cx="8229600" cy="1143000"/>
          </a:xfrm>
        </p:spPr>
        <p:txBody>
          <a:bodyPr rtlCol="0">
            <a:noAutofit/>
          </a:bodyPr>
          <a:lstStyle/>
          <a:p>
            <a:pPr eaLnBrk="1" fontAlgn="auto" hangingPunct="1">
              <a:spcAft>
                <a:spcPts val="0"/>
              </a:spcAft>
              <a:defRPr/>
            </a:pPr>
            <a:r>
              <a:rPr lang="en-US" sz="2900" dirty="0">
                <a:ea typeface="+mn-ea"/>
                <a:cs typeface="+mn-cs"/>
              </a:rPr>
              <a:t>We’d like your support</a:t>
            </a:r>
          </a:p>
        </p:txBody>
      </p:sp>
      <p:sp>
        <p:nvSpPr>
          <p:cNvPr id="21507" name="object 10"/>
          <p:cNvSpPr>
            <a:spLocks/>
          </p:cNvSpPr>
          <p:nvPr/>
        </p:nvSpPr>
        <p:spPr bwMode="auto">
          <a:xfrm>
            <a:off x="1828800" y="152400"/>
            <a:ext cx="8534400" cy="6553200"/>
          </a:xfrm>
          <a:custGeom>
            <a:avLst/>
            <a:gdLst>
              <a:gd name="T0" fmla="*/ 0 w 4571365"/>
              <a:gd name="T1" fmla="*/ 319609318 h 3428365"/>
              <a:gd name="T2" fmla="*/ 361356245 w 4571365"/>
              <a:gd name="T3" fmla="*/ 319609318 h 3428365"/>
              <a:gd name="T4" fmla="*/ 361356245 w 4571365"/>
              <a:gd name="T5" fmla="*/ 0 h 3428365"/>
              <a:gd name="T6" fmla="*/ 0 w 4571365"/>
              <a:gd name="T7" fmla="*/ 0 h 3428365"/>
              <a:gd name="T8" fmla="*/ 0 w 4571365"/>
              <a:gd name="T9" fmla="*/ 319609318 h 34283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71365" h="3428365">
                <a:moveTo>
                  <a:pt x="0" y="3428111"/>
                </a:moveTo>
                <a:lnTo>
                  <a:pt x="4571365" y="3428111"/>
                </a:lnTo>
                <a:lnTo>
                  <a:pt x="4571365" y="0"/>
                </a:lnTo>
                <a:lnTo>
                  <a:pt x="0" y="0"/>
                </a:lnTo>
                <a:lnTo>
                  <a:pt x="0" y="3428111"/>
                </a:lnTo>
                <a:close/>
              </a:path>
            </a:pathLst>
          </a:custGeom>
          <a:noFill/>
          <a:ln w="2438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1508" name="Slide Number Placeholder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fld id="{79D0B29C-9F6B-418A-A573-33981BF11806}" type="slidenum">
              <a:rPr lang="en-US" altLang="en-US" sz="1200" smtClean="0">
                <a:solidFill>
                  <a:srgbClr val="898989"/>
                </a:solidFill>
              </a:rPr>
              <a:pPr fontAlgn="base">
                <a:spcBef>
                  <a:spcPct val="0"/>
                </a:spcBef>
                <a:spcAft>
                  <a:spcPct val="0"/>
                </a:spcAft>
                <a:buFontTx/>
                <a:buNone/>
              </a:pPr>
              <a:t>15</a:t>
            </a:fld>
            <a:endParaRPr lang="en-US" altLang="en-US" sz="1200" smtClean="0">
              <a:solidFill>
                <a:srgbClr val="898989"/>
              </a:solidFill>
            </a:endParaRPr>
          </a:p>
        </p:txBody>
      </p:sp>
      <p:sp>
        <p:nvSpPr>
          <p:cNvPr id="21509" name="Content Placeholder 4"/>
          <p:cNvSpPr>
            <a:spLocks noGrp="1"/>
          </p:cNvSpPr>
          <p:nvPr>
            <p:ph idx="1"/>
          </p:nvPr>
        </p:nvSpPr>
        <p:spPr>
          <a:xfrm>
            <a:off x="2417763" y="1493838"/>
            <a:ext cx="7356475" cy="4868862"/>
          </a:xfrm>
        </p:spPr>
        <p:txBody>
          <a:bodyPr/>
          <a:lstStyle/>
          <a:p>
            <a:pPr marL="0" indent="0">
              <a:buFont typeface="Arial" panose="020B0604020202020204" pitchFamily="34" charset="0"/>
              <a:buNone/>
            </a:pPr>
            <a:r>
              <a:rPr lang="en-US" altLang="en-US" sz="2000" smtClean="0">
                <a:latin typeface="Arial" panose="020B0604020202020204" pitchFamily="34" charset="0"/>
                <a:cs typeface="Arial" panose="020B0604020202020204" pitchFamily="34" charset="0"/>
              </a:rPr>
              <a:t>Please share your feedback and ideas with us at,  </a:t>
            </a:r>
            <a:r>
              <a:rPr lang="en-US" altLang="en-US" sz="2000" smtClean="0">
                <a:latin typeface="Arial" panose="020B0604020202020204" pitchFamily="34" charset="0"/>
                <a:cs typeface="Arial" panose="020B0604020202020204" pitchFamily="34" charset="0"/>
                <a:hlinkClick r:id="rId3"/>
              </a:rPr>
              <a:t>communityrelationsdc@ascension.org</a:t>
            </a:r>
            <a:r>
              <a:rPr lang="en-US" altLang="en-US" sz="2000" smtClean="0">
                <a:latin typeface="Arial" panose="020B0604020202020204" pitchFamily="34" charset="0"/>
                <a:cs typeface="Arial" panose="020B0604020202020204" pitchFamily="34" charset="0"/>
              </a:rPr>
              <a:t> </a:t>
            </a:r>
          </a:p>
          <a:p>
            <a:pPr marL="0" indent="0">
              <a:buFont typeface="Arial" panose="020B0604020202020204" pitchFamily="34" charset="0"/>
              <a:buNone/>
            </a:pPr>
            <a:endParaRPr lang="en-US" altLang="en-US" sz="2000" smtClean="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altLang="en-US" sz="2000" smtClean="0">
                <a:latin typeface="Arial" panose="020B0604020202020204" pitchFamily="34" charset="0"/>
                <a:cs typeface="Arial" panose="020B0604020202020204" pitchFamily="34" charset="0"/>
              </a:rPr>
              <a:t>We are here to listen</a:t>
            </a:r>
          </a:p>
          <a:p>
            <a:pPr marL="0" indent="0">
              <a:buFont typeface="Arial" panose="020B0604020202020204" pitchFamily="34" charset="0"/>
              <a:buNone/>
            </a:pPr>
            <a:endParaRPr lang="en-US" altLang="en-US" sz="2000" smtClean="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altLang="en-US" sz="2000" smtClean="0">
                <a:latin typeface="Arial" panose="020B0604020202020204" pitchFamily="34" charset="0"/>
                <a:cs typeface="Arial" panose="020B0604020202020204" pitchFamily="34" charset="0"/>
              </a:rPr>
              <a:t>Your voice makes a difference in how we will continue to transform the Providence campus </a:t>
            </a:r>
          </a:p>
          <a:p>
            <a:pPr marL="0" indent="0">
              <a:buFont typeface="Arial" panose="020B0604020202020204" pitchFamily="34" charset="0"/>
              <a:buNone/>
            </a:pPr>
            <a:endParaRPr lang="en-US" altLang="en-US" sz="2000" smtClean="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altLang="en-US" sz="2000" smtClean="0">
                <a:latin typeface="Arial" panose="020B0604020202020204" pitchFamily="34" charset="0"/>
                <a:cs typeface="Arial" panose="020B0604020202020204" pitchFamily="34" charset="0"/>
              </a:rPr>
              <a:t>For regular updates and information, please visit </a:t>
            </a:r>
            <a:r>
              <a:rPr lang="en-US" altLang="en-US" sz="2000" smtClean="0">
                <a:hlinkClick r:id="rId4"/>
              </a:rPr>
              <a:t>www.ProvidenceHealthyVillage.org</a:t>
            </a:r>
            <a:r>
              <a:rPr lang="en-US" altLang="en-US" sz="2000" smtClean="0"/>
              <a:t> </a:t>
            </a:r>
          </a:p>
          <a:p>
            <a:pPr marL="0" indent="0">
              <a:buFont typeface="Arial" panose="020B0604020202020204" pitchFamily="34" charset="0"/>
              <a:buNone/>
            </a:pPr>
            <a:endParaRPr lang="en-US" altLang="en-US" sz="2000" smtClean="0"/>
          </a:p>
          <a:p>
            <a:pPr marL="0" indent="0">
              <a:buFont typeface="Arial" panose="020B0604020202020204" pitchFamily="34" charset="0"/>
              <a:buNone/>
            </a:pPr>
            <a:r>
              <a:rPr lang="en-US" altLang="en-US" sz="2000" smtClean="0">
                <a:latin typeface="Arial" panose="020B0604020202020204" pitchFamily="34" charset="0"/>
                <a:cs typeface="Arial" panose="020B0604020202020204" pitchFamily="34" charset="0"/>
              </a:rPr>
              <a:t>Thank you for your continued commitment to this community. </a:t>
            </a:r>
          </a:p>
          <a:p>
            <a:pPr marL="0" indent="0">
              <a:buFont typeface="Arial" panose="020B0604020202020204" pitchFamily="34" charset="0"/>
              <a:buNone/>
            </a:pPr>
            <a:endParaRPr lang="en-US" altLang="en-US" sz="2000" smtClean="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altLang="en-US" sz="2000" smtClean="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altLang="en-US" sz="2200" smtClean="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altLang="en-US" sz="2200" smtClean="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altLang="en-US" sz="2200" smtClean="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altLang="en-US" sz="2200" smtClean="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altLang="en-US" sz="2200" smtClean="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altLang="en-US" sz="2000" smtClean="0">
              <a:latin typeface="Arial" panose="020B0604020202020204" pitchFamily="34" charset="0"/>
              <a:cs typeface="Arial" panose="020B0604020202020204" pitchFamily="34" charset="0"/>
            </a:endParaRPr>
          </a:p>
        </p:txBody>
      </p:sp>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8C3916B-F632-4F58-839D-1D5DB06EA627}"/>
              </a:ext>
            </a:extLst>
          </p:cNvPr>
          <p:cNvSpPr>
            <a:spLocks noGrp="1"/>
          </p:cNvSpPr>
          <p:nvPr>
            <p:ph type="title"/>
          </p:nvPr>
        </p:nvSpPr>
        <p:spPr/>
        <p:txBody>
          <a:bodyPr/>
          <a:lstStyle/>
          <a:p>
            <a:pPr>
              <a:defRPr/>
            </a:pP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b="1" dirty="0">
                <a:solidFill>
                  <a:schemeClr val="tx2">
                    <a:lumMod val="75000"/>
                  </a:schemeClr>
                </a:solidFill>
              </a:rPr>
              <a:t>Questions/Discussion</a:t>
            </a:r>
          </a:p>
        </p:txBody>
      </p:sp>
      <p:sp>
        <p:nvSpPr>
          <p:cNvPr id="2253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fld id="{F861383C-9ADC-47DB-B7AF-3EC1B02E8F59}" type="slidenum">
              <a:rPr lang="en-US" altLang="en-US" sz="1200" smtClean="0">
                <a:solidFill>
                  <a:srgbClr val="898989"/>
                </a:solidFill>
              </a:rPr>
              <a:pPr fontAlgn="base">
                <a:spcBef>
                  <a:spcPct val="0"/>
                </a:spcBef>
                <a:spcAft>
                  <a:spcPct val="0"/>
                </a:spcAft>
                <a:buFontTx/>
                <a:buNone/>
              </a:pPr>
              <a:t>16</a:t>
            </a:fld>
            <a:endParaRPr lang="en-US" altLang="en-US" sz="1200" smtClean="0">
              <a:solidFill>
                <a:srgbClr val="898989"/>
              </a:solidFil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w Design 2016 P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13A4A20B3F7BA47975E4010DE0C043B" ma:contentTypeVersion="4" ma:contentTypeDescription="Create a new document." ma:contentTypeScope="" ma:versionID="c6ac5e7d5711ca14ef633aba2f5f3c70">
  <xsd:schema xmlns:xsd="http://www.w3.org/2001/XMLSchema" xmlns:xs="http://www.w3.org/2001/XMLSchema" xmlns:p="http://schemas.microsoft.com/office/2006/metadata/properties" xmlns:ns2="855dd2be-ccd7-4a89-80e7-38be7c1523d4" targetNamespace="http://schemas.microsoft.com/office/2006/metadata/properties" ma:root="true" ma:fieldsID="6f76731fc2d3282e917e0c1eab8579ba" ns2:_="">
    <xsd:import namespace="855dd2be-ccd7-4a89-80e7-38be7c1523d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5dd2be-ccd7-4a89-80e7-38be7c1523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52C5868-F75D-4EB1-8A23-08C6EAA939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55dd2be-ccd7-4a89-80e7-38be7c1523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3F264F8-6B42-4D6B-A121-06A797F3269D}">
  <ds:schemaRefs>
    <ds:schemaRef ds:uri="http://schemas.microsoft.com/sharepoint/v3/contenttype/forms"/>
  </ds:schemaRefs>
</ds:datastoreItem>
</file>

<file path=customXml/itemProps3.xml><?xml version="1.0" encoding="utf-8"?>
<ds:datastoreItem xmlns:ds="http://schemas.openxmlformats.org/officeDocument/2006/customXml" ds:itemID="{1DBB000B-58CE-444F-BB48-1A10E3DFE64F}">
  <ds:schemaRefs>
    <ds:schemaRef ds:uri="http://schemas.microsoft.com/office/2006/metadata/properties"/>
    <ds:schemaRef ds:uri="http://schemas.microsoft.com/office/2006/documentManagement/types"/>
    <ds:schemaRef ds:uri="855dd2be-ccd7-4a89-80e7-38be7c1523d4"/>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1085</TotalTime>
  <Words>806</Words>
  <Application>Microsoft Office PowerPoint</Application>
  <PresentationFormat>Widescreen</PresentationFormat>
  <Paragraphs>116</Paragraphs>
  <Slides>16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Calibri</vt:lpstr>
      <vt:lpstr>Arial</vt:lpstr>
      <vt:lpstr>Arial Narrow</vt:lpstr>
      <vt:lpstr>New Design 2016 PP</vt:lpstr>
      <vt:lpstr>Providence Healthy Village Update:  Carroll Manor and Urgent Care </vt:lpstr>
      <vt:lpstr>Agenda</vt:lpstr>
      <vt:lpstr>Overview of Proposed Reorganization</vt:lpstr>
      <vt:lpstr>Organizational Structure – Current State </vt:lpstr>
      <vt:lpstr>Organizational Structure – Proposed Reorganization </vt:lpstr>
      <vt:lpstr>Organizational Structure – Proposed Reorganization </vt:lpstr>
      <vt:lpstr> Ascension Living Operating Experience</vt:lpstr>
      <vt:lpstr>Benefits of the Proposed Reorganization to Residents and Community</vt:lpstr>
      <vt:lpstr>Impact of the Proposed Reorganization on Operations  </vt:lpstr>
      <vt:lpstr>Carroll Manor – An Integral Part of the Providence Healthy Village</vt:lpstr>
      <vt:lpstr>Providence Urgent Care Center (UCC) </vt:lpstr>
      <vt:lpstr>Providence Urgent Care Center (UCC) – Services and Treatments  </vt:lpstr>
      <vt:lpstr>Future Healthy Village Components </vt:lpstr>
      <vt:lpstr>Providence Healthy Village Website </vt:lpstr>
      <vt:lpstr>We’d like your support</vt:lpstr>
      <vt:lpstr>        Questions/Discussion</vt:lpstr>
    </vt:vector>
  </TitlesOfParts>
  <Company>McDermott Will &amp; Emery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Providence Health Services, Inc. CON Reg. No. 19-5-7 – Acquisition of Carroll Manor Nursing and Rehabilitation Center by Carroll Manor</dc:title>
  <dc:creator>Luby, Sophia</dc:creator>
  <cp:lastModifiedBy>Evans, Uchenna - SOL</cp:lastModifiedBy>
  <cp:revision>65</cp:revision>
  <cp:lastPrinted>2019-06-26T21:07:39Z</cp:lastPrinted>
  <dcterms:created xsi:type="dcterms:W3CDTF">2019-06-03T19:03:26Z</dcterms:created>
  <dcterms:modified xsi:type="dcterms:W3CDTF">2019-06-27T19:23:24Z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0x010100913A4A20B3F7BA47975E4010DE0C043B</vt:lpwstr>
  </property>
</Properties>
</file>